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3" r:id="rId2"/>
    <p:sldId id="275" r:id="rId3"/>
    <p:sldId id="291" r:id="rId4"/>
    <p:sldId id="277" r:id="rId5"/>
    <p:sldId id="276" r:id="rId6"/>
    <p:sldId id="300" r:id="rId7"/>
    <p:sldId id="257" r:id="rId8"/>
    <p:sldId id="313" r:id="rId9"/>
    <p:sldId id="260" r:id="rId10"/>
    <p:sldId id="262" r:id="rId11"/>
    <p:sldId id="263" r:id="rId12"/>
    <p:sldId id="308" r:id="rId13"/>
    <p:sldId id="312" r:id="rId14"/>
    <p:sldId id="311" r:id="rId15"/>
    <p:sldId id="266" r:id="rId16"/>
    <p:sldId id="267" r:id="rId17"/>
    <p:sldId id="26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71550A-78BE-706A-BA7D-DE4D046F8290}" name="Martin Garcia Cartagena" initials="MGC" userId="Martin Garcia Cartagena" providerId="None"/>
  <p188:author id="{D7C6E33C-5F00-B01E-5C37-2504AE900775}" name="Bruce Glavovic" initials="BG" userId="S::bglavovi@massey.ac.nz::8160f6d3-469e-4b7e-a46f-4671ec3a76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arcia Cartagena" userId="f3573498-6309-497c-bf25-837ddbccb22e" providerId="ADAL" clId="{5094F8CB-EECE-48B9-964C-06E0F62FC587}"/>
    <pc:docChg chg="undo custSel modSld">
      <pc:chgData name="Martin Garcia Cartagena" userId="f3573498-6309-497c-bf25-837ddbccb22e" providerId="ADAL" clId="{5094F8CB-EECE-48B9-964C-06E0F62FC587}" dt="2022-04-20T03:18:10.268" v="14" actId="20577"/>
      <pc:docMkLst>
        <pc:docMk/>
      </pc:docMkLst>
      <pc:sldChg chg="modSp mod">
        <pc:chgData name="Martin Garcia Cartagena" userId="f3573498-6309-497c-bf25-837ddbccb22e" providerId="ADAL" clId="{5094F8CB-EECE-48B9-964C-06E0F62FC587}" dt="2022-04-20T03:18:10.268" v="14" actId="20577"/>
        <pc:sldMkLst>
          <pc:docMk/>
          <pc:sldMk cId="868734578" sldId="262"/>
        </pc:sldMkLst>
        <pc:spChg chg="mod">
          <ac:chgData name="Martin Garcia Cartagena" userId="f3573498-6309-497c-bf25-837ddbccb22e" providerId="ADAL" clId="{5094F8CB-EECE-48B9-964C-06E0F62FC587}" dt="2022-04-20T03:18:10.268" v="14" actId="20577"/>
          <ac:spMkLst>
            <pc:docMk/>
            <pc:sldMk cId="868734578" sldId="262"/>
            <ac:spMk id="42" creationId="{970A8BCA-3A5A-4AEF-8294-6D79BE28BF3E}"/>
          </ac:spMkLst>
        </pc:spChg>
      </pc:sldChg>
      <pc:sldChg chg="delCm">
        <pc:chgData name="Martin Garcia Cartagena" userId="f3573498-6309-497c-bf25-837ddbccb22e" providerId="ADAL" clId="{5094F8CB-EECE-48B9-964C-06E0F62FC587}" dt="2022-04-19T20:26:20.379" v="0"/>
        <pc:sldMkLst>
          <pc:docMk/>
          <pc:sldMk cId="2671169372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AC2A8-918E-41C4-9116-24B273E6477F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66D29-E711-4EBF-A809-FE403499C30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7879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0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5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67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6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1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593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16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54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976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082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4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8F8CE-BEE4-4EDE-81D6-7288C2106817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4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6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48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16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000" y="369000"/>
            <a:ext cx="11316000" cy="14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000" y="1809000"/>
            <a:ext cx="11316000" cy="46617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472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605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810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744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979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303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60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93ED4FC-764C-4CFE-BF8F-E1DA65C0FD9B}" type="datetimeFigureOut">
              <a:rPr lang="en-NZ" smtClean="0"/>
              <a:t>21/04/2022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AD476D-F6CA-4880-B558-985000A59BD9}" type="slidenum">
              <a:rPr lang="en-NZ" smtClean="0"/>
              <a:t>‹#›</a:t>
            </a:fld>
            <a:endParaRPr lang="en-N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74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s.govt.nz/anzac-parad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D81926-9D0C-4219-8FE3-BAEC4A9D0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6"/>
            <a:ext cx="7772400" cy="1909383"/>
          </a:xfrm>
        </p:spPr>
        <p:txBody>
          <a:bodyPr>
            <a:normAutofit fontScale="90000"/>
          </a:bodyPr>
          <a:lstStyle/>
          <a:p>
            <a:r>
              <a:rPr lang="en-NZ" dirty="0"/>
              <a:t>Anzac Parade: </a:t>
            </a:r>
            <a:br>
              <a:rPr lang="en-NZ" dirty="0"/>
            </a:br>
            <a:r>
              <a:rPr lang="en-NZ" dirty="0"/>
              <a:t>flood resilience strategy update</a:t>
            </a:r>
            <a:br>
              <a:rPr lang="en-NZ" dirty="0"/>
            </a:br>
            <a:r>
              <a:rPr lang="en-NZ" sz="2700" dirty="0"/>
              <a:t>Bruce Glavovic, Martin Garcia CARTAGENA, Kathryn </a:t>
            </a:r>
            <a:r>
              <a:rPr lang="en-NZ" sz="2700" dirty="0" err="1"/>
              <a:t>mcdowell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3E1A11F-8B6C-4413-8FDD-DB1F4DB0C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25400" cy="628863"/>
          </a:xfrm>
        </p:spPr>
        <p:txBody>
          <a:bodyPr>
            <a:normAutofit/>
          </a:bodyPr>
          <a:lstStyle/>
          <a:p>
            <a:pPr algn="ctr"/>
            <a:r>
              <a:rPr lang="en-NZ" sz="2800" dirty="0"/>
              <a:t>20</a:t>
            </a:r>
            <a:r>
              <a:rPr lang="en-NZ" sz="2800" baseline="30000" dirty="0"/>
              <a:t>th</a:t>
            </a:r>
            <a:r>
              <a:rPr lang="en-NZ" sz="2800" dirty="0"/>
              <a:t> April,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CC634B-F3E7-4F71-AE8B-098B3AF6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275" y="5769000"/>
            <a:ext cx="1100520" cy="1100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C81388-5598-451F-9508-7DA67A3B0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202" y="6040137"/>
            <a:ext cx="1225730" cy="817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9C0BD-F4BD-4E94-AD60-2A2D2B86C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138" y="6076374"/>
            <a:ext cx="1215862" cy="78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67A9F3-16F6-490D-85C5-0DDCB7564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823" y="0"/>
            <a:ext cx="8194354" cy="46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103418" y="1956337"/>
            <a:ext cx="3936173" cy="345443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38143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Stopbanks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4192411" y="691304"/>
            <a:ext cx="7920000" cy="61247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Horizons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plus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Tonkin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Taylor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assessment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indicates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Serious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challenges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(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e.g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.,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seepage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High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costs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(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e.g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., ~$6-7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mill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1:50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year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protection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; </a:t>
            </a:r>
            <a:r>
              <a:rPr lang="mi-NZ" sz="2800">
                <a:solidFill>
                  <a:prstClr val="black"/>
                </a:solidFill>
                <a:latin typeface="Tw Cen MT" panose="020B0602020104020603"/>
              </a:rPr>
              <a:t>&gt;</a:t>
            </a:r>
            <a:r>
              <a:rPr kumimoji="0" lang="mi-N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10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mill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1:100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year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protection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 &amp;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affordability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; 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$27-33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mill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1:200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year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protection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Regulatory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challenge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given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awa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legal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status</a:t>
            </a:r>
            <a:endParaRPr kumimoji="0" lang="mi-N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2017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consultation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by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Horizons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Whanganui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ratepayers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reluctant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pay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cost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of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increased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protection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Anzac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Parade</a:t>
            </a:r>
            <a:endParaRPr kumimoji="0" lang="mi-N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Protection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through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targeted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rates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agreement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by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Anzac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Parade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residents</a:t>
            </a:r>
            <a:endParaRPr kumimoji="0" lang="mi-N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Stopbank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upgrades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not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feasible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because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of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regulatory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challenges</a:t>
            </a:r>
            <a:r>
              <a:rPr kumimoji="0" lang="mi-N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</a:t>
            </a:r>
            <a:r>
              <a:rPr kumimoji="0" lang="mi-N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affordability</a:t>
            </a:r>
            <a:endParaRPr kumimoji="0" lang="mi-NZ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03F60C-6BFA-437A-80B7-122B3C4285BB}"/>
              </a:ext>
            </a:extLst>
          </p:cNvPr>
          <p:cNvSpPr/>
          <p:nvPr/>
        </p:nvSpPr>
        <p:spPr>
          <a:xfrm>
            <a:off x="179827" y="1956337"/>
            <a:ext cx="38597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Higher </a:t>
            </a:r>
            <a:r>
              <a:rPr kumimoji="0" lang="en-NZ" sz="5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stop banks </a:t>
            </a: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/at same level all along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FD75F57-5064-43F9-BF8C-05A786C7EDB3}"/>
              </a:ext>
            </a:extLst>
          </p:cNvPr>
          <p:cNvSpPr/>
          <p:nvPr/>
        </p:nvSpPr>
        <p:spPr>
          <a:xfrm>
            <a:off x="179827" y="3986226"/>
            <a:ext cx="3859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2C4F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Flood gates/barrier </a:t>
            </a: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2C4F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 Park/Boat ramp entrances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1D42F8-7C78-4816-B7ED-1A3D3A418A77}"/>
              </a:ext>
            </a:extLst>
          </p:cNvPr>
          <p:cNvSpPr/>
          <p:nvPr/>
        </p:nvSpPr>
        <p:spPr>
          <a:xfrm>
            <a:off x="179827" y="5013779"/>
            <a:ext cx="24542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Sheet pile in stop banks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73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412629" y="1269000"/>
            <a:ext cx="3936173" cy="28800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Raising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houses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4656000" y="1229896"/>
            <a:ext cx="7380000" cy="5262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Planning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implications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: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Alterations to buildings are possible as long as they comply with the following: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Suitable finished floor or ground level after allowing for freeboard above the 200 year flood level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Safe access/egress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Resilient building methods that provide resilience for up to a 1 in 200 year flood event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 avoidance of significant diversion of flood flows as a result of the development</a:t>
            </a:r>
            <a:endParaRPr kumimoji="0" lang="mi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9F93DC-B641-4165-A70F-C9D5E3C79424}"/>
              </a:ext>
            </a:extLst>
          </p:cNvPr>
          <p:cNvSpPr/>
          <p:nvPr/>
        </p:nvSpPr>
        <p:spPr>
          <a:xfrm>
            <a:off x="1123800" y="2293501"/>
            <a:ext cx="2513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Lift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houses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F26A62-2676-4E2B-A229-F759186EDD42}"/>
              </a:ext>
            </a:extLst>
          </p:cNvPr>
          <p:cNvGrpSpPr/>
          <p:nvPr/>
        </p:nvGrpSpPr>
        <p:grpSpPr>
          <a:xfrm>
            <a:off x="0" y="4509000"/>
            <a:ext cx="4616635" cy="2326436"/>
            <a:chOff x="0" y="4509000"/>
            <a:chExt cx="4616635" cy="23264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6E1D6B7-9029-44A1-8A79-8C9E575546EB}"/>
                </a:ext>
              </a:extLst>
            </p:cNvPr>
            <p:cNvGrpSpPr/>
            <p:nvPr/>
          </p:nvGrpSpPr>
          <p:grpSpPr>
            <a:xfrm>
              <a:off x="0" y="4869000"/>
              <a:ext cx="4616635" cy="1966436"/>
              <a:chOff x="0" y="4869000"/>
              <a:chExt cx="4616635" cy="196643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39BAE673-9047-432F-8B47-5D0F76F91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869000"/>
                <a:ext cx="2550857" cy="1440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F2BD2778-1DB6-440C-B424-8E02FD670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9149" y="4869000"/>
                <a:ext cx="1997486" cy="1440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1941B4E4-3103-4AC7-AD14-EA481F446E4C}"/>
                  </a:ext>
                </a:extLst>
              </p:cNvPr>
              <p:cNvSpPr txBox="1"/>
              <p:nvPr/>
            </p:nvSpPr>
            <p:spPr>
              <a:xfrm>
                <a:off x="0" y="6435326"/>
                <a:ext cx="4462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Floating houses … cost … float away?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BF2C5DD-871F-4AEE-A6AA-E4E55BDB4ADB}"/>
                </a:ext>
              </a:extLst>
            </p:cNvPr>
            <p:cNvSpPr txBox="1"/>
            <p:nvPr/>
          </p:nvSpPr>
          <p:spPr>
            <a:xfrm>
              <a:off x="516000" y="4509000"/>
              <a:ext cx="3334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Kaiapoi, Waimakariri, Canterbury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60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412629" y="1269000"/>
            <a:ext cx="3936173" cy="28800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132482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Raising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houses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4727457" y="856357"/>
            <a:ext cx="7464543" cy="60016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Cost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implications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: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Buildings in the most at risk areas are raisable to 1 M, but costly (NZD 300,000 – NZD 534,000).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Variables affecting the price: &lt;100m2, heavy roof, brick veneer, chimney, 2 </a:t>
            </a:r>
            <a:r>
              <a:rPr lang="en-US" sz="2400" dirty="0" err="1">
                <a:solidFill>
                  <a:prstClr val="black"/>
                </a:solidFill>
                <a:latin typeface="Tw Cen MT" panose="020B0602020104020603"/>
              </a:rPr>
              <a:t>storeys</a:t>
            </a: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Base cost includes: Disconnection, jacking and chocking, demolition of existing substructure, new foundations, disposal of demolition materials, lowering and reconnection to new foundations, extending services (power, gas, water, drainage, data), and access steps/landing.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Excludes: Outbuilding works, groundworks, Geotech surveys (where required), asbestos removal, accessible ramps, building consents, inflation, replacement of heavy roofs and/or chimneys.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9F93DC-B641-4165-A70F-C9D5E3C79424}"/>
              </a:ext>
            </a:extLst>
          </p:cNvPr>
          <p:cNvSpPr/>
          <p:nvPr/>
        </p:nvSpPr>
        <p:spPr>
          <a:xfrm>
            <a:off x="1123800" y="2293501"/>
            <a:ext cx="2513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Lift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houses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973A66A-45BC-42AA-828F-101F4D0008A4}"/>
              </a:ext>
            </a:extLst>
          </p:cNvPr>
          <p:cNvGrpSpPr/>
          <p:nvPr/>
        </p:nvGrpSpPr>
        <p:grpSpPr>
          <a:xfrm>
            <a:off x="75617" y="4668821"/>
            <a:ext cx="4638001" cy="1449822"/>
            <a:chOff x="73139" y="4413639"/>
            <a:chExt cx="4638001" cy="144982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DEA2E11-7909-4F4E-90C3-8F333C3E0D55}"/>
                </a:ext>
              </a:extLst>
            </p:cNvPr>
            <p:cNvGrpSpPr/>
            <p:nvPr/>
          </p:nvGrpSpPr>
          <p:grpSpPr>
            <a:xfrm>
              <a:off x="73139" y="4413639"/>
              <a:ext cx="4638001" cy="1001910"/>
              <a:chOff x="73139" y="4413639"/>
              <a:chExt cx="4638001" cy="100191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25E4ECE-D975-4349-A992-3C4B5523922D}"/>
                  </a:ext>
                </a:extLst>
              </p:cNvPr>
              <p:cNvSpPr txBox="1"/>
              <p:nvPr/>
            </p:nvSpPr>
            <p:spPr>
              <a:xfrm>
                <a:off x="80470" y="4953884"/>
                <a:ext cx="4623330" cy="4616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1:100yr (&lt;1m): 40 H; </a:t>
                </a:r>
                <a:r>
                  <a:rPr lang="en-US" sz="2400" b="1" dirty="0">
                    <a:solidFill>
                      <a:srgbClr val="FF0000"/>
                    </a:solidFill>
                    <a:latin typeface="Tw Cen MT" panose="020B0602020104020603"/>
                  </a:rPr>
                  <a:t>$12Mill&lt;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BC1633F1-0EA4-4E96-B578-9E584F4BD532}"/>
                  </a:ext>
                </a:extLst>
              </p:cNvPr>
              <p:cNvSpPr txBox="1"/>
              <p:nvPr/>
            </p:nvSpPr>
            <p:spPr>
              <a:xfrm>
                <a:off x="73139" y="4413639"/>
                <a:ext cx="4638001" cy="4616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Indication of scope to raise houses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5373CFA-EE35-4649-B581-D11A352E3787}"/>
                </a:ext>
              </a:extLst>
            </p:cNvPr>
            <p:cNvSpPr txBox="1"/>
            <p:nvPr/>
          </p:nvSpPr>
          <p:spPr>
            <a:xfrm>
              <a:off x="244566" y="5494129"/>
              <a:ext cx="4459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Many additional costs &amp; regulatory challenges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4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265714" y="1089000"/>
            <a:ext cx="3936173" cy="28800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89165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Buy-out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&amp;/or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relocate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houses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4758116" y="744344"/>
            <a:ext cx="7353414" cy="5755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There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are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planning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tools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enable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a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buy-out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&amp;/or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relocation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program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WDC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is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currently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looking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into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a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few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potential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Council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owned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sites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for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future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development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In the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future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, a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plan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change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may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be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required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enable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convert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vacated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lots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into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open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space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However, greenfield development is almost entirely in the hands of private sector.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Social and cultural challenges.</a:t>
            </a: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None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of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these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issues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will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be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solved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in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the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short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term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641118-9525-4F2D-B32A-DFDC502F6810}"/>
              </a:ext>
            </a:extLst>
          </p:cNvPr>
          <p:cNvSpPr txBox="1"/>
          <p:nvPr/>
        </p:nvSpPr>
        <p:spPr>
          <a:xfrm>
            <a:off x="774900" y="1540839"/>
            <a:ext cx="291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Don’t live on a floodplain</a:t>
            </a: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BE0D8F-05B9-43F6-BE1F-5100F5316206}"/>
              </a:ext>
            </a:extLst>
          </p:cNvPr>
          <p:cNvSpPr/>
          <p:nvPr/>
        </p:nvSpPr>
        <p:spPr>
          <a:xfrm>
            <a:off x="749571" y="2674049"/>
            <a:ext cx="2625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Relocate houses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031050-B57E-4FBA-B169-74A3DE12F34B}"/>
              </a:ext>
            </a:extLst>
          </p:cNvPr>
          <p:cNvGrpSpPr/>
          <p:nvPr/>
        </p:nvGrpSpPr>
        <p:grpSpPr>
          <a:xfrm>
            <a:off x="80470" y="4413639"/>
            <a:ext cx="4623330" cy="2222257"/>
            <a:chOff x="80470" y="4413639"/>
            <a:chExt cx="4623330" cy="22222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C6986A96-9A0C-489E-8BC2-E515845E296A}"/>
                </a:ext>
              </a:extLst>
            </p:cNvPr>
            <p:cNvGrpSpPr/>
            <p:nvPr/>
          </p:nvGrpSpPr>
          <p:grpSpPr>
            <a:xfrm>
              <a:off x="80470" y="4413639"/>
              <a:ext cx="4623330" cy="1740574"/>
              <a:chOff x="80470" y="4413639"/>
              <a:chExt cx="4623330" cy="174057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DBAF0C5-1DE0-45D6-A389-C672B011E466}"/>
                  </a:ext>
                </a:extLst>
              </p:cNvPr>
              <p:cNvSpPr txBox="1"/>
              <p:nvPr/>
            </p:nvSpPr>
            <p:spPr>
              <a:xfrm>
                <a:off x="80470" y="4953884"/>
                <a:ext cx="4623330" cy="120032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1:50yr (&gt;1m): 34 H; RV $9.5mill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1:100yr (&gt;1m): 40 H; RV $10.8mill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1:200yr (&gt;1m): 50 H; RV $15.6mill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A152455-0801-40C9-876D-95436473507D}"/>
                  </a:ext>
                </a:extLst>
              </p:cNvPr>
              <p:cNvSpPr txBox="1"/>
              <p:nvPr/>
            </p:nvSpPr>
            <p:spPr>
              <a:xfrm>
                <a:off x="361931" y="4413639"/>
                <a:ext cx="4060407" cy="4616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Indication of scope of buy-out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0DE8A53-7412-4DE6-94DF-10B8F66DC1F9}"/>
                </a:ext>
              </a:extLst>
            </p:cNvPr>
            <p:cNvSpPr txBox="1"/>
            <p:nvPr/>
          </p:nvSpPr>
          <p:spPr>
            <a:xfrm>
              <a:off x="229052" y="6266564"/>
              <a:ext cx="4459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Many additional costs &amp; regulatory challenges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90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265714" y="1089000"/>
            <a:ext cx="3936173" cy="28800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89165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Buy-out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&amp;/or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relocate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houses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4931524" y="744344"/>
            <a:ext cx="7260476" cy="61247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There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are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two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legal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mechanisms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enable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a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buy-out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&amp;/or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relocation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program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i-NZ" sz="28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w Cen MT" panose="020B0602020104020603"/>
              </a:rPr>
              <a:t>Covenant in gross in favor of Horizons (voluntary).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mi-NZ" sz="28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w Cen MT" panose="020B0602020104020603"/>
              </a:rPr>
              <a:t>Public works Act 1981 (compulsory).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w Cen MT" panose="020B0602020104020603"/>
              </a:rPr>
              <a:t>If rented properties were bought, the buyer (Horizons) would have to see tenancy agreements through.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w Cen MT" panose="020B0602020104020603"/>
              </a:rPr>
              <a:t>The question of who pays, and whether central government would contribute is not resolved.</a:t>
            </a:r>
            <a:endParaRPr lang="mi-NZ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641118-9525-4F2D-B32A-DFDC502F6810}"/>
              </a:ext>
            </a:extLst>
          </p:cNvPr>
          <p:cNvSpPr txBox="1"/>
          <p:nvPr/>
        </p:nvSpPr>
        <p:spPr>
          <a:xfrm>
            <a:off x="774900" y="1540839"/>
            <a:ext cx="291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Don’t live on a floodplain</a:t>
            </a: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BE0D8F-05B9-43F6-BE1F-5100F5316206}"/>
              </a:ext>
            </a:extLst>
          </p:cNvPr>
          <p:cNvSpPr/>
          <p:nvPr/>
        </p:nvSpPr>
        <p:spPr>
          <a:xfrm>
            <a:off x="749571" y="2674049"/>
            <a:ext cx="2625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Relocate houses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031050-B57E-4FBA-B169-74A3DE12F34B}"/>
              </a:ext>
            </a:extLst>
          </p:cNvPr>
          <p:cNvGrpSpPr/>
          <p:nvPr/>
        </p:nvGrpSpPr>
        <p:grpSpPr>
          <a:xfrm>
            <a:off x="76200" y="4413639"/>
            <a:ext cx="4724400" cy="2222257"/>
            <a:chOff x="76200" y="4413639"/>
            <a:chExt cx="4724400" cy="22222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C6986A96-9A0C-489E-8BC2-E515845E296A}"/>
                </a:ext>
              </a:extLst>
            </p:cNvPr>
            <p:cNvGrpSpPr/>
            <p:nvPr/>
          </p:nvGrpSpPr>
          <p:grpSpPr>
            <a:xfrm>
              <a:off x="76200" y="4413639"/>
              <a:ext cx="4724400" cy="1740574"/>
              <a:chOff x="76200" y="4413639"/>
              <a:chExt cx="4724400" cy="174057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DBAF0C5-1DE0-45D6-A389-C672B011E466}"/>
                  </a:ext>
                </a:extLst>
              </p:cNvPr>
              <p:cNvSpPr txBox="1"/>
              <p:nvPr/>
            </p:nvSpPr>
            <p:spPr>
              <a:xfrm>
                <a:off x="76200" y="4953884"/>
                <a:ext cx="4724400" cy="120032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1:50yr (&gt;1m): 34 H; </a:t>
                </a:r>
                <a:r>
                  <a:rPr lang="en-US" sz="2400" b="1" dirty="0">
                    <a:solidFill>
                      <a:srgbClr val="FF0000"/>
                    </a:solidFill>
                    <a:latin typeface="Tw Cen MT" panose="020B0602020104020603"/>
                  </a:rPr>
                  <a:t>MV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$17.7mill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1:100yr (&gt;1m): 40 H; MV $21mill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1:200yr (&gt;1m): 50 H; </a:t>
                </a:r>
                <a:r>
                  <a:rPr lang="en-US" sz="2400" b="1" dirty="0">
                    <a:solidFill>
                      <a:srgbClr val="FF0000"/>
                    </a:solidFill>
                    <a:latin typeface="Tw Cen MT" panose="020B0602020104020603"/>
                  </a:rPr>
                  <a:t>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V $28.1mill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A152455-0801-40C9-876D-95436473507D}"/>
                  </a:ext>
                </a:extLst>
              </p:cNvPr>
              <p:cNvSpPr txBox="1"/>
              <p:nvPr/>
            </p:nvSpPr>
            <p:spPr>
              <a:xfrm>
                <a:off x="361931" y="4413639"/>
                <a:ext cx="4060407" cy="4616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Indication of scope of buy-out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0DE8A53-7412-4DE6-94DF-10B8F66DC1F9}"/>
                </a:ext>
              </a:extLst>
            </p:cNvPr>
            <p:cNvSpPr txBox="1"/>
            <p:nvPr/>
          </p:nvSpPr>
          <p:spPr>
            <a:xfrm>
              <a:off x="229052" y="6266564"/>
              <a:ext cx="4459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Many additional costs &amp; regulatory challenges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16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336000" y="2204738"/>
            <a:ext cx="4320000" cy="374426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Reduce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nuisance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flooding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4835436" y="1545758"/>
            <a:ext cx="7073082" cy="48320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Whanganui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District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Council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has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Stormwater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upgrade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program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place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endParaRPr lang="mi-NZ" sz="2800" dirty="0">
              <a:solidFill>
                <a:prstClr val="black"/>
              </a:solidFill>
              <a:latin typeface="Tw Cen MT" panose="020B0602020104020603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Whanganui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East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included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as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one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of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the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priority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areas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invest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in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system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improvements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reduce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nuisance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flooding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endParaRPr kumimoji="0" lang="mi-N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However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this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a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long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term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plan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(30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Year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Infrastructure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Strategy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), and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this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will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not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address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the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risk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of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major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floods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only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nuisance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800" dirty="0" err="1">
                <a:solidFill>
                  <a:prstClr val="black"/>
                </a:solidFill>
                <a:latin typeface="Tw Cen MT" panose="020B0602020104020603"/>
              </a:rPr>
              <a:t>flooding</a:t>
            </a:r>
            <a:r>
              <a:rPr lang="mi-NZ" sz="2800" dirty="0">
                <a:solidFill>
                  <a:prstClr val="black"/>
                </a:solidFill>
                <a:latin typeface="Tw Cen MT" panose="020B0602020104020603"/>
              </a:rPr>
              <a:t>.</a:t>
            </a: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endParaRPr kumimoji="0" lang="mi-NZ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C42671-81F0-465E-91F7-FADD107F6C7A}"/>
              </a:ext>
            </a:extLst>
          </p:cNvPr>
          <p:cNvSpPr txBox="1"/>
          <p:nvPr/>
        </p:nvSpPr>
        <p:spPr>
          <a:xfrm>
            <a:off x="1049013" y="2729088"/>
            <a:ext cx="29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Planting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15426C-9065-4F26-AEB2-C99BD365D247}"/>
              </a:ext>
            </a:extLst>
          </p:cNvPr>
          <p:cNvSpPr txBox="1"/>
          <p:nvPr/>
        </p:nvSpPr>
        <p:spPr>
          <a:xfrm>
            <a:off x="1093424" y="3159150"/>
            <a:ext cx="29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Inflatable banks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AC74AE-785B-406C-B4AB-53A462F7F990}"/>
              </a:ext>
            </a:extLst>
          </p:cNvPr>
          <p:cNvSpPr txBox="1"/>
          <p:nvPr/>
        </p:nvSpPr>
        <p:spPr>
          <a:xfrm>
            <a:off x="1126818" y="3592472"/>
            <a:ext cx="29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Clear logs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10F996-3004-41B4-8D03-D7285A7498D5}"/>
              </a:ext>
            </a:extLst>
          </p:cNvPr>
          <p:cNvSpPr txBox="1"/>
          <p:nvPr/>
        </p:nvSpPr>
        <p:spPr>
          <a:xfrm>
            <a:off x="1128762" y="4010645"/>
            <a:ext cx="29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Keep drains clear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F0E19D-ED74-4B5D-84CF-27B02737E86D}"/>
              </a:ext>
            </a:extLst>
          </p:cNvPr>
          <p:cNvSpPr txBox="1"/>
          <p:nvPr/>
        </p:nvSpPr>
        <p:spPr>
          <a:xfrm>
            <a:off x="1049013" y="2268728"/>
            <a:ext cx="29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Sandbags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35757E8-9C6B-4699-AB4C-50A41AE7265A}"/>
              </a:ext>
            </a:extLst>
          </p:cNvPr>
          <p:cNvSpPr/>
          <p:nvPr/>
        </p:nvSpPr>
        <p:spPr>
          <a:xfrm>
            <a:off x="989943" y="4413703"/>
            <a:ext cx="3479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Monkey cheek method in Thailand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5111BD-4A1B-4222-9B3E-71123685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988" y="4819409"/>
            <a:ext cx="926672" cy="4999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13D0562-B1A7-48E0-9DFD-E22344AC4751}"/>
              </a:ext>
            </a:extLst>
          </p:cNvPr>
          <p:cNvSpPr/>
          <p:nvPr/>
        </p:nvSpPr>
        <p:spPr>
          <a:xfrm>
            <a:off x="336000" y="5256194"/>
            <a:ext cx="43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Stormwater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soakpits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BF8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waterlogging ground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8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4221D7-59BD-477D-815C-80999B574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7" t="10630" r="13091" b="13254"/>
          <a:stretch/>
        </p:blipFill>
        <p:spPr>
          <a:xfrm>
            <a:off x="265417" y="1879292"/>
            <a:ext cx="4930583" cy="3181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63D1B8-681C-4FB7-85AE-D9FEDA84386E}"/>
              </a:ext>
            </a:extLst>
          </p:cNvPr>
          <p:cNvSpPr/>
          <p:nvPr/>
        </p:nvSpPr>
        <p:spPr>
          <a:xfrm>
            <a:off x="142174" y="1629000"/>
            <a:ext cx="5177067" cy="46800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86BE3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86BE3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https://envirodata.horizons.govt.nz/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/>
            </a:r>
            <a:b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56000" y="365125"/>
            <a:ext cx="117000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Early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warnings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&amp;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evacuation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5548266" y="1014569"/>
            <a:ext cx="6430745" cy="3108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Horizons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and Whanganui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District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Council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taken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note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difficulties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experienced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by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some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residents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register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and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interpret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early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warning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system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They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are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considering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ways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improve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these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processes</a:t>
            </a:r>
            <a:r>
              <a:rPr kumimoji="0" lang="mi-NZ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8E556C-4D9C-4368-8969-508D9E2DCFAE}"/>
              </a:ext>
            </a:extLst>
          </p:cNvPr>
          <p:cNvSpPr/>
          <p:nvPr/>
        </p:nvSpPr>
        <p:spPr>
          <a:xfrm>
            <a:off x="5495838" y="4318360"/>
            <a:ext cx="1797362" cy="2415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Register on Horizons Flood Alert page at www.horizons.govt.nz/river-alert-system</a:t>
            </a: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NZ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22A6D6-F941-4000-B703-6879553A93C3}"/>
              </a:ext>
            </a:extLst>
          </p:cNvPr>
          <p:cNvSpPr/>
          <p:nvPr/>
        </p:nvSpPr>
        <p:spPr>
          <a:xfrm>
            <a:off x="7412968" y="4159728"/>
            <a:ext cx="2596246" cy="265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NZ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Have a 'go bag' ready with essential medication, masks, special dietary items, copies of important documentation, animal food etc. Visit Civil Defence website www.civildefence.govt.nz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5014DD4-0373-45D1-9FE5-116E272B9C62}"/>
              </a:ext>
            </a:extLst>
          </p:cNvPr>
          <p:cNvSpPr/>
          <p:nvPr/>
        </p:nvSpPr>
        <p:spPr>
          <a:xfrm>
            <a:off x="10128983" y="4318360"/>
            <a:ext cx="1907018" cy="2415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NZ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THREE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Calibri" panose="020F0502020204030204" pitchFamily="34" charset="0"/>
              </a:rPr>
              <a:t>Practise with your pets so they are comfortable getting in &amp; out of carry cage if you need to move them in a hurry.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NZ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52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36689"/>
            <a:ext cx="10515600" cy="723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Flood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risk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reduction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suggestions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141653-66A6-4E1F-AC2E-36E47D5A74B8}"/>
              </a:ext>
            </a:extLst>
          </p:cNvPr>
          <p:cNvSpPr txBox="1"/>
          <p:nvPr/>
        </p:nvSpPr>
        <p:spPr>
          <a:xfrm>
            <a:off x="3926795" y="847357"/>
            <a:ext cx="8258956" cy="60016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summary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mi-N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Very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limited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options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address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flood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risk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in 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s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hort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to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mid-term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.</a:t>
            </a:r>
            <a:endParaRPr kumimoji="0" lang="mi-N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mi-NZ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Improvements</a:t>
            </a:r>
            <a:r>
              <a:rPr kumimoji="0" lang="mi-NZ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</a:t>
            </a:r>
            <a:r>
              <a:rPr kumimoji="0" lang="mi-NZ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earl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y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warning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system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and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evacuation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procedures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Keeping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Matarawa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Stream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clear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  <a:endParaRPr kumimoji="0" lang="mi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Stopbank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upgrade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infeasible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due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technical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regulatory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financial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, and CC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reasons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Long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term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options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are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reduced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to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raising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houses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or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buy-out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/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relocation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program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,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but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associated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high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srgbClr val="FF0000"/>
                </a:solidFill>
                <a:latin typeface="Tw Cen MT" panose="020B0602020104020603"/>
              </a:rPr>
              <a:t>uncertainty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Raising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houses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is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feasable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but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costly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and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not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cost-effective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especially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in the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context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of CC.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Buyout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/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relocation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program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is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more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cost-effective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,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but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highly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b="1" dirty="0" err="1">
                <a:solidFill>
                  <a:prstClr val="black"/>
                </a:solidFill>
                <a:latin typeface="Tw Cen MT" panose="020B0602020104020603"/>
              </a:rPr>
              <a:t>uncertain</a:t>
            </a:r>
            <a:r>
              <a:rPr lang="mi-NZ" sz="2400" b="1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given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the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lack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of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guidance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from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central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government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re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government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contribution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to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cost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mi-NZ" sz="2400" dirty="0" err="1">
                <a:solidFill>
                  <a:prstClr val="black"/>
                </a:solidFill>
                <a:latin typeface="Tw Cen MT" panose="020B0602020104020603"/>
              </a:rPr>
              <a:t>sharing</a:t>
            </a:r>
            <a:r>
              <a:rPr lang="mi-NZ" sz="2400" dirty="0">
                <a:solidFill>
                  <a:prstClr val="black"/>
                </a:solidFill>
                <a:latin typeface="Tw Cen MT" panose="020B0602020104020603"/>
              </a:rPr>
              <a:t>.</a:t>
            </a:r>
            <a:endParaRPr kumimoji="0" lang="mi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477F57-3B0B-4500-BF22-430AA6C44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14" y="1269000"/>
            <a:ext cx="3594086" cy="405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E91535-069C-465E-89CE-4A1157A41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4" y="5557114"/>
            <a:ext cx="3594086" cy="12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70955A-C6CD-4412-9016-599286CB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54F1A-1F3F-4BCF-A672-63394EA09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00" y="1989000"/>
            <a:ext cx="12036000" cy="27956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Public meeting to engage the wider Whanganui public (5 May’22)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Draft AP Resilience Strategy available for resident, mana whenua, awa, stakeholder &amp; public review &amp; feedback (May-June’22)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Final AP Resilience Strategy publicly reviewed then submitted to authorities for </a:t>
            </a:r>
            <a:r>
              <a:rPr lang="en-NZ"/>
              <a:t>decision (end June’22</a:t>
            </a:r>
            <a:r>
              <a:rPr lang="en-N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76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72476-DE34-464D-B7FE-245EF86C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Meeting Purpose &amp;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E82B5F-4B21-47BD-B697-9BE66E6A1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1629000"/>
            <a:ext cx="11316000" cy="48417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Karakia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Explain Project: Anzac Parade Flood Resilience Strategy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Update on recent information (</a:t>
            </a:r>
            <a:r>
              <a:rPr lang="en-US" dirty="0"/>
              <a:t>cost estimates for raising houses and legal, geo-technical, and climate change impacts on flood risk) </a:t>
            </a:r>
            <a:endParaRPr lang="en-NZ" dirty="0"/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Discuss likely scenarios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Next steps &amp; closure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1AE686-14A4-4E5C-934D-835BE1F1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329" y="4432005"/>
            <a:ext cx="5258803" cy="2370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C92A02-F6AF-4ECD-9157-2303C5C6BD80}"/>
              </a:ext>
            </a:extLst>
          </p:cNvPr>
          <p:cNvSpPr txBox="1"/>
          <p:nvPr/>
        </p:nvSpPr>
        <p:spPr>
          <a:xfrm>
            <a:off x="138124" y="5205432"/>
            <a:ext cx="6597725" cy="95410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/>
              </a:rPr>
              <a:t>https://www.horizons.govt.nz/anzac-parade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FAQs, Fact Sheets</a:t>
            </a:r>
          </a:p>
        </p:txBody>
      </p:sp>
    </p:spTree>
    <p:extLst>
      <p:ext uri="{BB962C8B-B14F-4D97-AF65-F5344CB8AC3E}">
        <p14:creationId xmlns:p14="http://schemas.microsoft.com/office/powerpoint/2010/main" val="3216252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1" y="369000"/>
            <a:ext cx="3375000" cy="53829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000" y="322272"/>
            <a:ext cx="301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PROJECT AIMS</a:t>
            </a:r>
            <a:endParaRPr kumimoji="0" lang="en-N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199" y="3091250"/>
            <a:ext cx="95773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Create a 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co-designed strategy 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to reduce flood risk &amp; increase community resilience along Anzac Parade.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Assess feasibility 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 range of community-wide and property-specific interventions.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Make </a:t>
            </a: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recommendations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based on implications of alternative interventions for flood risk reduction, resilience building, &amp; resident &amp; community well-being.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Horizons Regional Council will decide 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 way forward.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1402" y="1236880"/>
            <a:ext cx="2048961" cy="5517892"/>
            <a:chOff x="6769659" y="-1321252"/>
            <a:chExt cx="2438091" cy="8009644"/>
          </a:xfrm>
        </p:grpSpPr>
        <p:grpSp>
          <p:nvGrpSpPr>
            <p:cNvPr id="9" name="Group 8"/>
            <p:cNvGrpSpPr/>
            <p:nvPr/>
          </p:nvGrpSpPr>
          <p:grpSpPr>
            <a:xfrm>
              <a:off x="6769659" y="-1321252"/>
              <a:ext cx="2431521" cy="5655849"/>
              <a:chOff x="7915806" y="1389331"/>
              <a:chExt cx="2431521" cy="565584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8540" y="1389331"/>
                <a:ext cx="1744586" cy="269176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806" y="4016230"/>
                <a:ext cx="2431521" cy="302895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145" y="4055598"/>
              <a:ext cx="2184605" cy="263279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755" y="1236880"/>
            <a:ext cx="2866979" cy="1613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5E3C9B-5D5F-4878-BFD0-B87081F96FFB}"/>
              </a:ext>
            </a:extLst>
          </p:cNvPr>
          <p:cNvSpPr txBox="1"/>
          <p:nvPr/>
        </p:nvSpPr>
        <p:spPr>
          <a:xfrm>
            <a:off x="6276000" y="234145"/>
            <a:ext cx="5535000" cy="19389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Role of Massey researchers: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Bridge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link AP residents, home-owners, </a:t>
            </a:r>
            <a:r>
              <a:rPr kumimoji="0" lang="en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hapū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iwi, awa, WDC, Horizons, stakeholders &amp; public</a:t>
            </a:r>
          </a:p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Facilitate community-based strategy</a:t>
            </a:r>
          </a:p>
        </p:txBody>
      </p:sp>
    </p:spTree>
    <p:extLst>
      <p:ext uri="{BB962C8B-B14F-4D97-AF65-F5344CB8AC3E}">
        <p14:creationId xmlns:p14="http://schemas.microsoft.com/office/powerpoint/2010/main" val="3862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A5870-B151-47E6-BB88-4BCBA0F7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IS a flood resilience strategy?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C9EBA8-48E8-406A-8FC6-34A7396F6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7755"/>
            <a:ext cx="10671140" cy="47202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</a:t>
            </a:r>
            <a:r>
              <a:rPr lang="en-NZ" b="1" dirty="0"/>
              <a:t>Agreed way to reduce flood risk &amp; build resilience (1-100y)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</a:t>
            </a:r>
            <a:r>
              <a:rPr lang="en-NZ" b="1" dirty="0"/>
              <a:t>Based on:</a:t>
            </a:r>
            <a:r>
              <a:rPr lang="en-NZ" dirty="0"/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dirty="0"/>
              <a:t> Assessment of </a:t>
            </a:r>
            <a:r>
              <a:rPr lang="en-NZ" b="1" dirty="0"/>
              <a:t>risk</a:t>
            </a:r>
            <a:r>
              <a:rPr lang="en-NZ" dirty="0"/>
              <a:t> now &amp; future – given community concerns &amp; climate change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dirty="0"/>
              <a:t> Evaluation of </a:t>
            </a:r>
            <a:r>
              <a:rPr lang="en-NZ" b="1" dirty="0"/>
              <a:t>pros &amp; cons of different options </a:t>
            </a:r>
            <a:r>
              <a:rPr lang="en-NZ" dirty="0"/>
              <a:t>to reduce flood risk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dirty="0"/>
              <a:t> Plan with </a:t>
            </a:r>
            <a:r>
              <a:rPr lang="en-NZ" b="1" dirty="0"/>
              <a:t>best combinations of options to implement over time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dirty="0"/>
              <a:t> </a:t>
            </a:r>
            <a:r>
              <a:rPr lang="en-NZ" b="1" dirty="0"/>
              <a:t>Roles &amp; responsibilities </a:t>
            </a:r>
            <a:r>
              <a:rPr lang="en-NZ" dirty="0"/>
              <a:t>for implementing plan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dirty="0"/>
              <a:t> Agreed process to </a:t>
            </a:r>
            <a:r>
              <a:rPr lang="en-NZ" b="1" dirty="0"/>
              <a:t>monitor, review &amp; revise </a:t>
            </a:r>
            <a:r>
              <a:rPr lang="en-NZ" dirty="0"/>
              <a:t>strategy in future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4DAAC4-83B4-42F6-A47A-CC4924DD4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26"/>
          <a:stretch/>
        </p:blipFill>
        <p:spPr>
          <a:xfrm>
            <a:off x="9336000" y="40245"/>
            <a:ext cx="1335140" cy="1917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4A5B2C-85D8-4EA9-A29E-E6CF021D8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93" y="40245"/>
            <a:ext cx="1389354" cy="1917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549D36-24EA-4659-929E-C581512B4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1140" y="4633371"/>
            <a:ext cx="1467562" cy="2056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621534-56C3-4983-9619-9A9B52A24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1139" y="2546573"/>
            <a:ext cx="1467561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3B2315-ECCC-4172-8273-D61C5C12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86" y="239412"/>
            <a:ext cx="8304512" cy="1440000"/>
          </a:xfrm>
        </p:spPr>
        <p:txBody>
          <a:bodyPr/>
          <a:lstStyle/>
          <a:p>
            <a:r>
              <a:rPr lang="en-NZ" dirty="0"/>
              <a:t>Why a flood resilience strategy?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220E14-F7B2-4341-AEFA-65FB52914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1670"/>
            <a:ext cx="12192000" cy="5056330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NZ" sz="7000" dirty="0"/>
              <a:t> Increasing flood risk is reality around world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sz="7000" dirty="0"/>
              <a:t> Climate change makes flooding worse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sz="6000" dirty="0"/>
              <a:t> NIWA (2016): West of region +10-20% &gt; winter rainfall (2040-90); sea-level rise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sz="7000" dirty="0"/>
              <a:t> Whanganui awa floods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000" dirty="0"/>
              <a:t> June 2015 flood = 4775-5150 cubic </a:t>
            </a:r>
            <a:r>
              <a:rPr lang="en-US" sz="6000" dirty="0" err="1"/>
              <a:t>metres</a:t>
            </a:r>
            <a:r>
              <a:rPr lang="en-US" sz="6000" dirty="0"/>
              <a:t> per second; 1:130-150 </a:t>
            </a:r>
            <a:r>
              <a:rPr lang="en-US" sz="6000" dirty="0" err="1"/>
              <a:t>yr</a:t>
            </a:r>
            <a:r>
              <a:rPr lang="en-US" sz="6000" dirty="0"/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000" dirty="0"/>
              <a:t>  Floods &gt;4000 </a:t>
            </a:r>
            <a:r>
              <a:rPr lang="en-US" sz="6000" dirty="0" err="1"/>
              <a:t>cumecs</a:t>
            </a:r>
            <a:r>
              <a:rPr lang="en-US" sz="6000" dirty="0"/>
              <a:t>: Mar 1990, Feb 1940, Aug 1939, May 1904, Feb 1891, Sep 1858, 1864 &amp; 1875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6000" dirty="0"/>
              <a:t> Not a sedimentation problem – 2015 capacity of channel &gt; 1995 (Horizons, 2016)</a:t>
            </a:r>
            <a:endParaRPr lang="en-NZ" sz="6000" dirty="0"/>
          </a:p>
          <a:p>
            <a:pPr>
              <a:buFont typeface="Wingdings" panose="05000000000000000000" pitchFamily="2" charset="2"/>
              <a:buChar char="q"/>
            </a:pPr>
            <a:r>
              <a:rPr lang="en-NZ" sz="7000" dirty="0"/>
              <a:t> Need to address flood risk &amp; build community resilience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sz="6000" dirty="0"/>
              <a:t> Taken seriously – Strategy formulation supported by Horizons, WDC, mana whenua, awa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sz="6000" dirty="0"/>
              <a:t> Your views about way forward matter &amp; will inform the strategy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sz="6000" dirty="0"/>
              <a:t> Horizons Regional Council commissioned Massey researchers to facilitate strategy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sz="6000" dirty="0"/>
              <a:t> Horizons Regional Council will consider recommendations &amp; decide on way forward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NZ" sz="6000" dirty="0"/>
              <a:t> Realistic expectations – Complex issue with many different parties involved in implementation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BE21FF5-DFE3-4B8D-BDC7-98980B12DC3F}"/>
              </a:ext>
            </a:extLst>
          </p:cNvPr>
          <p:cNvGrpSpPr/>
          <p:nvPr/>
        </p:nvGrpSpPr>
        <p:grpSpPr>
          <a:xfrm>
            <a:off x="8976000" y="68938"/>
            <a:ext cx="3192600" cy="2100062"/>
            <a:chOff x="8976000" y="38902"/>
            <a:chExt cx="2880000" cy="1944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ABD9DDA-30C1-4467-A3CB-380A3816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6000" y="38902"/>
              <a:ext cx="2880000" cy="19165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01C773D-050B-40C5-BA4A-C2919B1AB7CA}"/>
                </a:ext>
              </a:extLst>
            </p:cNvPr>
            <p:cNvSpPr txBox="1"/>
            <p:nvPr/>
          </p:nvSpPr>
          <p:spPr>
            <a:xfrm>
              <a:off x="9193549" y="1614450"/>
              <a:ext cx="2444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Whanganui flood,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0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C0900-74B8-4939-994A-28160B14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Does 1 in 100 year FLOOD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24604C-2079-4E89-850C-721022667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9000"/>
            <a:ext cx="12192000" cy="2520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1:100 year flood ≠ flood only happens every 100 years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It is statistical measure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1:100 year flood = likelihood flood level reached once in 100 years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NZ" dirty="0"/>
              <a:t> Or 1% chance of flood level being reach in any given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8BC632-99A5-404C-B3F5-46EAAB336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9" y="4365578"/>
            <a:ext cx="11381615" cy="2303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8A3E60-C3F9-41B7-A6C1-B3A94FC4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845" y="6542000"/>
            <a:ext cx="6909155" cy="4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000" y="189000"/>
            <a:ext cx="11316000" cy="1592509"/>
          </a:xfrm>
        </p:spPr>
        <p:txBody>
          <a:bodyPr>
            <a:normAutofit/>
          </a:bodyPr>
          <a:lstStyle/>
          <a:p>
            <a:pPr algn="ctr"/>
            <a:r>
              <a:rPr lang="mi-NZ" sz="4400" dirty="0" err="1">
                <a:solidFill>
                  <a:srgbClr val="002060"/>
                </a:solidFill>
                <a:latin typeface="+mn-lt"/>
              </a:rPr>
              <a:t>Summary</a:t>
            </a:r>
            <a:r>
              <a:rPr lang="mi-NZ" sz="44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mi-NZ" sz="4400" dirty="0" err="1">
                <a:solidFill>
                  <a:srgbClr val="002060"/>
                </a:solidFill>
                <a:latin typeface="+mn-lt"/>
              </a:rPr>
              <a:t>previous</a:t>
            </a:r>
            <a:r>
              <a:rPr lang="mi-NZ" sz="4400" dirty="0">
                <a:solidFill>
                  <a:srgbClr val="002060"/>
                </a:solidFill>
                <a:latin typeface="+mn-lt"/>
              </a:rPr>
              <a:t> ANZAC </a:t>
            </a:r>
            <a:r>
              <a:rPr lang="mi-NZ" sz="4400" dirty="0" err="1">
                <a:solidFill>
                  <a:srgbClr val="002060"/>
                </a:solidFill>
                <a:latin typeface="+mn-lt"/>
              </a:rPr>
              <a:t>pARADE</a:t>
            </a:r>
            <a:r>
              <a:rPr lang="mi-NZ" sz="4400" dirty="0">
                <a:solidFill>
                  <a:srgbClr val="002060"/>
                </a:solidFill>
                <a:latin typeface="+mn-lt"/>
              </a:rPr>
              <a:t> hui</a:t>
            </a:r>
            <a:endParaRPr lang="en-NZ" sz="4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4B44B8-CDBF-4ABA-A2B7-2B9C844C67AD}"/>
              </a:ext>
            </a:extLst>
          </p:cNvPr>
          <p:cNvSpPr txBox="1"/>
          <p:nvPr/>
        </p:nvSpPr>
        <p:spPr>
          <a:xfrm>
            <a:off x="3964364" y="1595021"/>
            <a:ext cx="8258956" cy="52629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summary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Interventions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in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Matarawa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Stream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awa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enough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reduce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flood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risk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Stopbank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upgrade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challenging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technically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regulatory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affordability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Raising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some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houses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feasible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more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information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needed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geotechnical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planning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structural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financial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implications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Buy-out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&amp;/or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relocating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some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houses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possible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need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more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detailed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assessment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about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who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would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buy-out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/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relocation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;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unlikely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in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short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term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Nuisance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flooding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measures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effective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small-scale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events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major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floods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;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guidance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help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w Cen MT" panose="020B0602020104020603" pitchFamily="34" charset="0"/>
              <a:buChar char="–"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evacuation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enrol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in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early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warning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system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ready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177FB2-DAD1-4784-A10C-745A544DD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4" y="1952302"/>
            <a:ext cx="3594086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5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32021"/>
            <a:ext cx="10515600" cy="956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Options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Matarawa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Stream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97437" y="989964"/>
            <a:ext cx="3598914" cy="56323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confirmed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that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Matarawa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Stream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does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contribute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significantly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major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Whanganui awa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flood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events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this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area,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CC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might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change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this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However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Regular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maintenance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clearing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of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Matarawa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Stream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(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Gerse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St. 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c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ulvert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could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help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reduce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nuisance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flooding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to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nearby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properties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improve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water</a:t>
            </a:r>
            <a:r>
              <a:rPr kumimoji="0" lang="mi-N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flow</a:t>
            </a:r>
            <a:r>
              <a:rPr lang="mi-NZ" sz="2400" b="1" dirty="0">
                <a:solidFill>
                  <a:srgbClr val="FF0000"/>
                </a:solidFill>
                <a:latin typeface="Tw Cen MT" panose="020B0602020104020603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61BD32-E39C-4270-8E39-C05198A53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t="29612" r="66359" b="10078"/>
          <a:stretch/>
        </p:blipFill>
        <p:spPr>
          <a:xfrm>
            <a:off x="3861096" y="1348554"/>
            <a:ext cx="3116037" cy="4684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7AFF92-CA96-46BC-B032-B5E46DAB5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" t="57291" r="54994" b="27093"/>
          <a:stretch/>
        </p:blipFill>
        <p:spPr>
          <a:xfrm>
            <a:off x="8365227" y="6033270"/>
            <a:ext cx="3826773" cy="781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54A7E5-4C43-4F3A-92BA-A63515F3A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81" t="23412" r="66250" b="20309"/>
          <a:stretch/>
        </p:blipFill>
        <p:spPr>
          <a:xfrm>
            <a:off x="7915968" y="1348553"/>
            <a:ext cx="3058616" cy="4684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ECD4821-F78F-4317-A8B6-458F1B0985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" t="73798" r="54913" b="14729"/>
          <a:stretch/>
        </p:blipFill>
        <p:spPr>
          <a:xfrm>
            <a:off x="3754091" y="6092345"/>
            <a:ext cx="4508205" cy="6635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34191B4-8E86-4389-B5C7-0A0FB8B12724}"/>
              </a:ext>
            </a:extLst>
          </p:cNvPr>
          <p:cNvSpPr txBox="1"/>
          <p:nvPr/>
        </p:nvSpPr>
        <p:spPr>
          <a:xfrm>
            <a:off x="3746766" y="979221"/>
            <a:ext cx="359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Status quo, no CC, 0.5 AEP (1:200yr)</a:t>
            </a:r>
            <a:endParaRPr lang="en-NZ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67EAC68-F897-4A61-A62A-23CBA3E6E066}"/>
              </a:ext>
            </a:extLst>
          </p:cNvPr>
          <p:cNvSpPr txBox="1"/>
          <p:nvPr/>
        </p:nvSpPr>
        <p:spPr>
          <a:xfrm>
            <a:off x="7752080" y="989964"/>
            <a:ext cx="376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Status quo, RCP 8.5, 0.5 AEP (1:200yr)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4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3524E2-619C-419E-97C1-9A25C01FA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680" y="1576809"/>
            <a:ext cx="4458620" cy="445862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38200" y="132021"/>
            <a:ext cx="10515600" cy="956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Context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: Whanganui Awa and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climate</a:t>
            </a:r>
            <a:r>
              <a:rPr kumimoji="0" lang="mi-NZ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 </a:t>
            </a:r>
            <a:r>
              <a:rPr kumimoji="0" lang="mi-NZ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change</a:t>
            </a:r>
            <a:endParaRPr kumimoji="0" lang="en-NZ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6B4901-3C94-461D-A0C5-9B8B93877BB0}"/>
              </a:ext>
            </a:extLst>
          </p:cNvPr>
          <p:cNvSpPr txBox="1"/>
          <p:nvPr/>
        </p:nvSpPr>
        <p:spPr>
          <a:xfrm>
            <a:off x="5196000" y="1956337"/>
            <a:ext cx="66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mi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70A8BCA-3A5A-4AEF-8294-6D79BE28BF3E}"/>
              </a:ext>
            </a:extLst>
          </p:cNvPr>
          <p:cNvSpPr txBox="1"/>
          <p:nvPr/>
        </p:nvSpPr>
        <p:spPr>
          <a:xfrm>
            <a:off x="60990" y="1132251"/>
            <a:ext cx="6096000" cy="550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Climate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change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projections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developed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by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NIWA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indicate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mi-N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that</a:t>
            </a:r>
            <a:r>
              <a:rPr kumimoji="0" lang="mi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i-NZ" sz="2400" dirty="0">
              <a:solidFill>
                <a:prstClr val="black"/>
              </a:solidFill>
              <a:latin typeface="Tw Cen MT" panose="020B0602020104020603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Existing flood frequency statistics for large events are based on a long gauging record &amp; consider historic peaks. At present this provides us with a robust basis to quantify the impacts of a large event in the Anzac Parade area.	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There is inherent uncertainty in estimating the impacts of climate change.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There could be little change in the less frequent storms (50,100, 200yr events).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0000"/>
              </a:solidFill>
              <a:latin typeface="Tw Cen MT" panose="020B0602020104020603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There could be an increase in the magnitude of more frequent events (i.e., 10, 20, 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events).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3AF9D9-FEF8-4A5D-8160-EBBE7F7D9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546" y="6215451"/>
            <a:ext cx="1740888" cy="635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387C0E-62C0-43E7-869F-E7665EA2E604}"/>
              </a:ext>
            </a:extLst>
          </p:cNvPr>
          <p:cNvSpPr txBox="1"/>
          <p:nvPr/>
        </p:nvSpPr>
        <p:spPr>
          <a:xfrm>
            <a:off x="6156990" y="9760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nnual 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aximum daily average flow time series over the period 1986-2098 for the HAdGEM2 GCM for 4 RCP scenarios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78857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1634</Words>
  <Application>Microsoft Office PowerPoint</Application>
  <PresentationFormat>Widescreen</PresentationFormat>
  <Paragraphs>211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Open Sans</vt:lpstr>
      <vt:lpstr>Times New Roman</vt:lpstr>
      <vt:lpstr>Tw Cen MT</vt:lpstr>
      <vt:lpstr>Tw Cen MT Condensed</vt:lpstr>
      <vt:lpstr>Wingdings</vt:lpstr>
      <vt:lpstr>Wingdings 3</vt:lpstr>
      <vt:lpstr>Integral</vt:lpstr>
      <vt:lpstr>Anzac Parade:  flood resilience strategy update Bruce Glavovic, Martin Garcia CARTAGENA, Kathryn mcdowell</vt:lpstr>
      <vt:lpstr>Meeting Purpose &amp; agenda</vt:lpstr>
      <vt:lpstr>PowerPoint Presentation</vt:lpstr>
      <vt:lpstr>WHAT IS a flood resilience strategy?</vt:lpstr>
      <vt:lpstr>Why a flood resilience strategy?</vt:lpstr>
      <vt:lpstr>What Does 1 in 100 year FLOOD mean?</vt:lpstr>
      <vt:lpstr>Summary: previous ANZAC pARADE hui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Anzac Parade:  flood resilience strategy update Bruce Glavovic, Martin Garcia CARTAGENA, Kathryn mcdowell</dc:title>
  <dc:creator>Martin Garcia Cartagena</dc:creator>
  <cp:lastModifiedBy>Microsoft account</cp:lastModifiedBy>
  <cp:revision>7</cp:revision>
  <dcterms:created xsi:type="dcterms:W3CDTF">2022-03-28T21:47:36Z</dcterms:created>
  <dcterms:modified xsi:type="dcterms:W3CDTF">2022-04-21T00:52:04Z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d9e4d68-54d0-40a5-8c9a-85a36c87352c_Enabled">
    <vt:lpwstr>true</vt:lpwstr>
  </property>
  <property fmtid="{D5CDD505-2E9C-101B-9397-08002B2CF9AE}" pid="3" name="MSIP_Label_bd9e4d68-54d0-40a5-8c9a-85a36c87352c_SetDate">
    <vt:lpwstr>2022-03-28T21:47:36Z</vt:lpwstr>
  </property>
  <property fmtid="{D5CDD505-2E9C-101B-9397-08002B2CF9AE}" pid="4" name="MSIP_Label_bd9e4d68-54d0-40a5-8c9a-85a36c87352c_Method">
    <vt:lpwstr>Standard</vt:lpwstr>
  </property>
  <property fmtid="{D5CDD505-2E9C-101B-9397-08002B2CF9AE}" pid="5" name="MSIP_Label_bd9e4d68-54d0-40a5-8c9a-85a36c87352c_Name">
    <vt:lpwstr>Unclassified</vt:lpwstr>
  </property>
  <property fmtid="{D5CDD505-2E9C-101B-9397-08002B2CF9AE}" pid="6" name="MSIP_Label_bd9e4d68-54d0-40a5-8c9a-85a36c87352c_SiteId">
    <vt:lpwstr>388728e1-bbd0-4378-98dc-f8682e644300</vt:lpwstr>
  </property>
  <property fmtid="{D5CDD505-2E9C-101B-9397-08002B2CF9AE}" pid="7" name="MSIP_Label_bd9e4d68-54d0-40a5-8c9a-85a36c87352c_ActionId">
    <vt:lpwstr>cae133e3-a3b3-485d-bc9d-98f2909f4a59</vt:lpwstr>
  </property>
  <property fmtid="{D5CDD505-2E9C-101B-9397-08002B2CF9AE}" pid="8" name="MSIP_Label_bd9e4d68-54d0-40a5-8c9a-85a36c87352c_ContentBits">
    <vt:lpwstr>0</vt:lpwstr>
  </property>
</Properties>
</file>