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6" r:id="rId5"/>
  </p:sldMasterIdLst>
  <p:notesMasterIdLst>
    <p:notesMasterId r:id="rId41"/>
  </p:notesMasterIdLst>
  <p:handoutMasterIdLst>
    <p:handoutMasterId r:id="rId42"/>
  </p:handoutMasterIdLst>
  <p:sldIdLst>
    <p:sldId id="256" r:id="rId6"/>
    <p:sldId id="258" r:id="rId7"/>
    <p:sldId id="289" r:id="rId8"/>
    <p:sldId id="313" r:id="rId9"/>
    <p:sldId id="314" r:id="rId10"/>
    <p:sldId id="286" r:id="rId11"/>
    <p:sldId id="284" r:id="rId12"/>
    <p:sldId id="288" r:id="rId13"/>
    <p:sldId id="312" r:id="rId14"/>
    <p:sldId id="281" r:id="rId15"/>
    <p:sldId id="317" r:id="rId16"/>
    <p:sldId id="318" r:id="rId17"/>
    <p:sldId id="316" r:id="rId18"/>
    <p:sldId id="259" r:id="rId19"/>
    <p:sldId id="290" r:id="rId20"/>
    <p:sldId id="291" r:id="rId21"/>
    <p:sldId id="292" r:id="rId22"/>
    <p:sldId id="293" r:id="rId23"/>
    <p:sldId id="294" r:id="rId24"/>
    <p:sldId id="296" r:id="rId25"/>
    <p:sldId id="297" r:id="rId26"/>
    <p:sldId id="304" r:id="rId27"/>
    <p:sldId id="305" r:id="rId28"/>
    <p:sldId id="260" r:id="rId29"/>
    <p:sldId id="298" r:id="rId30"/>
    <p:sldId id="299" r:id="rId31"/>
    <p:sldId id="300" r:id="rId32"/>
    <p:sldId id="301" r:id="rId33"/>
    <p:sldId id="302" r:id="rId34"/>
    <p:sldId id="303" r:id="rId35"/>
    <p:sldId id="306" r:id="rId36"/>
    <p:sldId id="307" r:id="rId37"/>
    <p:sldId id="257" r:id="rId38"/>
    <p:sldId id="310" r:id="rId39"/>
    <p:sldId id="31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30F861-1050-B2FB-E0B4-F409A7078ECE}" name="Tom Coogan" initials="TC" userId="S::tom.coogan@horizons.govt.nz::13af463d-7180-4e7c-b7f0-3d2f71c6e98c" providerId="AD"/>
  <p188:author id="{5356CE85-2794-5E0F-9377-AED5FF72C362}" name="Ruby Stevens" initials="RS" userId="S::Ruby.Stevens@horizons.govt.nz::e6cbca22-daa9-49d2-8ebb-89470f72d8f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43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A5690-19F9-2544-BBB4-791FD4942F39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FC1A8-D306-0A4E-A863-CFE98147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44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5BF3C-AE64-314B-9DA9-E118D4A8138C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812A3-F7B7-6541-9162-5312968B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12A3-F7B7-6541-9162-5312968B00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6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42667-E07D-4DCF-A1EA-1B1B781F2ED8}" type="slidenum">
              <a:rPr kumimoji="0" lang="en-NZ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634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94310"/>
            <a:ext cx="9144000" cy="498598"/>
          </a:xfrm>
        </p:spPr>
        <p:txBody>
          <a:bodyPr anchor="ctr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77789"/>
            <a:ext cx="9144000" cy="4652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396" y="1350479"/>
            <a:ext cx="2229209" cy="13816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w/IM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9347" y="5817649"/>
            <a:ext cx="6318517" cy="22159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20504"/>
            <a:ext cx="1837765" cy="113900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4138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939987" y="5308853"/>
            <a:ext cx="6338047" cy="387798"/>
          </a:xfrm>
        </p:spPr>
        <p:txBody>
          <a:bodyPr anchor="t" anchorCtr="0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641725" y="4878388"/>
            <a:ext cx="0" cy="1250950"/>
          </a:xfrm>
          <a:prstGeom prst="line">
            <a:avLst/>
          </a:prstGeom>
          <a:ln w="12700">
            <a:solidFill>
              <a:srgbClr val="FFFFFF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w/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2211" y="728664"/>
            <a:ext cx="4274048" cy="145124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7222331" y="2365563"/>
            <a:ext cx="4274344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7222210" y="3130657"/>
            <a:ext cx="4274049" cy="2530367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0929" y="728664"/>
            <a:ext cx="6230318" cy="4932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8215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w/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13306" y="728664"/>
            <a:ext cx="5482953" cy="145124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013342" y="2365563"/>
            <a:ext cx="5483333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013304" y="3130657"/>
            <a:ext cx="5482955" cy="2530367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77912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0419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w/IM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90490" y="1193368"/>
            <a:ext cx="6505770" cy="986537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4990454" y="2365563"/>
            <a:ext cx="6506221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990488" y="3130657"/>
            <a:ext cx="6505772" cy="2530367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76393" y="765094"/>
            <a:ext cx="3595607" cy="236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76393" y="3295461"/>
            <a:ext cx="3595607" cy="236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1682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w/IM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52781" y="1420409"/>
            <a:ext cx="5343478" cy="88348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152827" y="2489550"/>
            <a:ext cx="5343848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152779" y="3254644"/>
            <a:ext cx="5343480" cy="1265183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76393" y="1420409"/>
            <a:ext cx="4881966" cy="30994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19453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w/IM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6707" y="3285640"/>
            <a:ext cx="10519553" cy="46373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976394" y="3935034"/>
            <a:ext cx="10520282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76704" y="4700128"/>
            <a:ext cx="10519556" cy="1115879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76393" y="765095"/>
            <a:ext cx="3347634" cy="20865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562509" y="765095"/>
            <a:ext cx="3347634" cy="20865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8148626" y="765095"/>
            <a:ext cx="3347634" cy="20865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4630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w/IM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2211" y="728664"/>
            <a:ext cx="4274048" cy="145124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7222331" y="2365563"/>
            <a:ext cx="4274344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7222210" y="3130657"/>
            <a:ext cx="4274049" cy="2530367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50929" y="728664"/>
            <a:ext cx="3037668" cy="20765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3843579" y="728664"/>
            <a:ext cx="3037668" cy="20765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650929" y="2976240"/>
            <a:ext cx="3037668" cy="20765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843579" y="2976240"/>
            <a:ext cx="3037668" cy="20765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7526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w/IMG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25572" y="728664"/>
            <a:ext cx="6970688" cy="145124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4525505" y="2365563"/>
            <a:ext cx="6971171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525568" y="3130657"/>
            <a:ext cx="6970691" cy="2530367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4916" y="728664"/>
            <a:ext cx="3285640" cy="4932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72513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w/IMG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79990" y="728664"/>
            <a:ext cx="3716270" cy="145124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7780148" y="2365563"/>
            <a:ext cx="3716528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7779987" y="3130657"/>
            <a:ext cx="3716272" cy="2530367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4916" y="728664"/>
            <a:ext cx="3285640" cy="4932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277532" y="728664"/>
            <a:ext cx="3285640" cy="4932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2656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w/IMG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79990" y="728664"/>
            <a:ext cx="3716270" cy="145124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7780148" y="2365563"/>
            <a:ext cx="3716528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7779987" y="3130657"/>
            <a:ext cx="3716272" cy="2530367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4916" y="728664"/>
            <a:ext cx="3285640" cy="4932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277532" y="3301138"/>
            <a:ext cx="3285640" cy="236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277532" y="728664"/>
            <a:ext cx="3285640" cy="236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548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tegory Title Slide">
    <p:bg>
      <p:bgPr>
        <a:solidFill>
          <a:schemeClr val="tx2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7233" y="2611754"/>
            <a:ext cx="5857533" cy="498598"/>
          </a:xfrm>
        </p:spPr>
        <p:txBody>
          <a:bodyPr wrap="square" anchor="t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6684" y="3388241"/>
            <a:ext cx="5878083" cy="7040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2EA8EBB5-76DD-A343-FD8F-47AC3842ED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56600" y="6134100"/>
            <a:ext cx="38354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6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50928" y="728664"/>
            <a:ext cx="3425126" cy="24639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308528" y="728664"/>
            <a:ext cx="3425126" cy="24639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966128" y="728664"/>
            <a:ext cx="3425126" cy="24639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650928" y="3394371"/>
            <a:ext cx="3425126" cy="24639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4308528" y="3394371"/>
            <a:ext cx="3425126" cy="24639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7966128" y="3394371"/>
            <a:ext cx="3425126" cy="24639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66066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448013" y="728664"/>
            <a:ext cx="3285640" cy="4932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8121111" y="3301138"/>
            <a:ext cx="3285640" cy="236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8121111" y="728664"/>
            <a:ext cx="3285640" cy="23601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774916" y="728664"/>
            <a:ext cx="3285640" cy="4932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367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448013" y="728664"/>
            <a:ext cx="3285640" cy="4932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774916" y="728664"/>
            <a:ext cx="3285640" cy="4932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8121111" y="728664"/>
            <a:ext cx="3285640" cy="4932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12170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D65009-4129-D649-ADA4-6FE1FBE03C52}"/>
              </a:ext>
            </a:extLst>
          </p:cNvPr>
          <p:cNvSpPr/>
          <p:nvPr userDrawn="1"/>
        </p:nvSpPr>
        <p:spPr>
          <a:xfrm>
            <a:off x="13854" y="-10391"/>
            <a:ext cx="12192000" cy="6868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3854" y="-20782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54045324-3DD8-37A9-74CC-B2EFC6C9F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56600" y="6134100"/>
            <a:ext cx="38354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04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D65009-4129-D649-ADA4-6FE1FBE03C52}"/>
              </a:ext>
            </a:extLst>
          </p:cNvPr>
          <p:cNvSpPr/>
          <p:nvPr userDrawn="1"/>
        </p:nvSpPr>
        <p:spPr>
          <a:xfrm>
            <a:off x="13854" y="-10391"/>
            <a:ext cx="12192000" cy="6868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3854" y="-20782"/>
            <a:ext cx="12192000" cy="68787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6488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26" y="1628775"/>
            <a:ext cx="3672548" cy="2276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49932" y="4433304"/>
            <a:ext cx="3292136" cy="80954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8664"/>
            <a:ext cx="8223823" cy="90011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95325" y="1916113"/>
            <a:ext cx="8223250" cy="587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2690813"/>
            <a:ext cx="10801350" cy="2970212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8664"/>
            <a:ext cx="8223823" cy="90011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95325" y="1916113"/>
            <a:ext cx="8223250" cy="587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2600793"/>
            <a:ext cx="5248275" cy="3060232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248400" y="2600793"/>
            <a:ext cx="5248275" cy="3060232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532557" y="0"/>
            <a:ext cx="4659443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6" y="728664"/>
            <a:ext cx="6035258" cy="90011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5325" y="6370819"/>
            <a:ext cx="6035260" cy="292309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riangle 10"/>
          <p:cNvSpPr/>
          <p:nvPr userDrawn="1"/>
        </p:nvSpPr>
        <p:spPr>
          <a:xfrm rot="5400000">
            <a:off x="7446909" y="821807"/>
            <a:ext cx="418081" cy="246788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95325" y="1916113"/>
            <a:ext cx="6035675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95325" y="2600793"/>
            <a:ext cx="6035259" cy="3060232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8023158" y="828626"/>
            <a:ext cx="3678239" cy="249299"/>
          </a:xfrm>
        </p:spPr>
        <p:txBody>
          <a:bodyPr anchor="t" anchorCtr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Text to go here</a:t>
            </a:r>
          </a:p>
        </p:txBody>
      </p:sp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1531DEC4-91B7-DC92-075D-D8E19B95B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56600" y="6134100"/>
            <a:ext cx="3835400" cy="723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057992" y="728663"/>
            <a:ext cx="3438683" cy="4932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8664"/>
            <a:ext cx="6627369" cy="90011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5325" y="6370819"/>
            <a:ext cx="6035260" cy="292309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riangle 10"/>
          <p:cNvSpPr/>
          <p:nvPr userDrawn="1"/>
        </p:nvSpPr>
        <p:spPr>
          <a:xfrm rot="5400000">
            <a:off x="7946085" y="1072346"/>
            <a:ext cx="418081" cy="194269"/>
          </a:xfrm>
          <a:prstGeom prst="triangle">
            <a:avLst>
              <a:gd name="adj" fmla="val 517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95325" y="1916113"/>
            <a:ext cx="6627369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95325" y="2600793"/>
            <a:ext cx="6627369" cy="3060232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8429886" y="960441"/>
            <a:ext cx="2715301" cy="249299"/>
          </a:xfrm>
        </p:spPr>
        <p:txBody>
          <a:bodyPr anchor="t" anchorCtr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Text to go here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728664"/>
            <a:ext cx="6627369" cy="900112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5325" y="6370819"/>
            <a:ext cx="6035260" cy="29230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95325" y="1916113"/>
            <a:ext cx="6627369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95325" y="2600793"/>
            <a:ext cx="6627369" cy="3060232"/>
          </a:xfrm>
          <a:prstGeom prst="rect">
            <a:avLst/>
          </a:prstGeom>
        </p:spPr>
        <p:txBody>
          <a:bodyPr/>
          <a:lstStyle>
            <a:lvl2pPr marL="6350" indent="0">
              <a:buNone/>
              <a:tabLst/>
              <a:defRPr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7592518" y="3285473"/>
            <a:ext cx="3904157" cy="2375552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7592517" y="2600793"/>
            <a:ext cx="3904157" cy="579437"/>
          </a:xfrm>
          <a:prstGeom prst="rect">
            <a:avLst/>
          </a:prstGeom>
        </p:spPr>
        <p:txBody>
          <a:bodyPr anchor="t" anchorCtr="0"/>
          <a:lstStyle>
            <a:lvl2pPr marL="6350" indent="0">
              <a:buNone/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5325" y="929421"/>
            <a:ext cx="10801350" cy="498598"/>
          </a:xfrm>
        </p:spPr>
        <p:txBody>
          <a:bodyPr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95325" y="1916113"/>
            <a:ext cx="10801350" cy="57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95325" y="2600793"/>
            <a:ext cx="10801350" cy="3060232"/>
          </a:xfrm>
          <a:prstGeom prst="rect">
            <a:avLst/>
          </a:prstGeom>
        </p:spPr>
        <p:txBody>
          <a:bodyPr/>
          <a:lstStyle>
            <a:lvl2pPr marL="177800" indent="-171450">
              <a:tabLst/>
              <a:defRPr/>
            </a:lvl2pPr>
            <a:lvl3pPr marL="177800" indent="-171450">
              <a:tabLst/>
              <a:defRPr/>
            </a:lvl3pPr>
            <a:lvl4pPr marL="177800" indent="-171450">
              <a:tabLst/>
              <a:defRPr/>
            </a:lvl4pPr>
            <a:lvl5pPr marL="177800" indent="-171450">
              <a:tabLst/>
              <a:defRPr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ternal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1038630"/>
            <a:ext cx="1080135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5324" y="6370819"/>
            <a:ext cx="7451829" cy="2923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 cap="none" baseline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95323" y="1825625"/>
            <a:ext cx="10801351" cy="14475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A27724E7-7FAF-A579-E56A-57B0EB5E688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8356600" y="6134100"/>
            <a:ext cx="38354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9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4008" r:id="rId2"/>
    <p:sldLayoutId id="2147483998" r:id="rId3"/>
    <p:sldLayoutId id="2147484009" r:id="rId4"/>
    <p:sldLayoutId id="2147484010" r:id="rId5"/>
    <p:sldLayoutId id="2147484013" r:id="rId6"/>
    <p:sldLayoutId id="2147484011" r:id="rId7"/>
    <p:sldLayoutId id="2147483999" r:id="rId8"/>
    <p:sldLayoutId id="2147484002" r:id="rId9"/>
    <p:sldLayoutId id="2147484014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3" r:id="rId17"/>
    <p:sldLayoutId id="2147484024" r:id="rId18"/>
    <p:sldLayoutId id="2147484025" r:id="rId19"/>
    <p:sldLayoutId id="2147484015" r:id="rId20"/>
    <p:sldLayoutId id="2147484022" r:id="rId21"/>
    <p:sldLayoutId id="2147484026" r:id="rId22"/>
    <p:sldLayoutId id="2147484027" r:id="rId23"/>
    <p:sldLayoutId id="2147484028" r:id="rId24"/>
    <p:sldLayoutId id="2147484029" r:id="rId25"/>
    <p:sldLayoutId id="2147484003" r:id="rId26"/>
    <p:sldLayoutId id="214748401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cap="none" baseline="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17780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 cap="none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7780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 cap="none" baseline="0">
          <a:solidFill>
            <a:schemeClr val="tx1"/>
          </a:solidFill>
          <a:latin typeface="Calibri" panose="020F0502020204030204" pitchFamily="34" charset="0"/>
          <a:ea typeface="Museo Sans 300" charset="0"/>
          <a:cs typeface="Calibri" panose="020F0502020204030204" pitchFamily="34" charset="0"/>
        </a:defRPr>
      </a:lvl3pPr>
      <a:lvl4pPr marL="17780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 cap="none" baseline="0">
          <a:solidFill>
            <a:schemeClr val="tx1"/>
          </a:solidFill>
          <a:latin typeface="Calibri" panose="020F0502020204030204" pitchFamily="34" charset="0"/>
          <a:ea typeface="Museo Sans 300" charset="0"/>
          <a:cs typeface="Calibri" panose="020F0502020204030204" pitchFamily="34" charset="0"/>
        </a:defRPr>
      </a:lvl4pPr>
      <a:lvl5pPr marL="17780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 baseline="0">
          <a:solidFill>
            <a:schemeClr val="tx1"/>
          </a:solidFill>
          <a:latin typeface="Calibri" panose="020F0502020204030204" pitchFamily="34" charset="0"/>
          <a:ea typeface="Museo Sans 300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1207" userDrawn="1">
          <p15:clr>
            <a:srgbClr val="F26B43"/>
          </p15:clr>
        </p15:guide>
        <p15:guide id="7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rizons.govt.nz/HRC/media/Media/Flood%20protection/2026-Manawatu-District-Scheme-Presentation.pdf?ext=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horizons.govt.nz/HRC/media/Media/Agenda-Reports/Horizons-Regional-Council-(2)/Regional-Council-2026-21-04/Public%20Agenda.pdf" TargetMode="External"/><Relationship Id="rId4" Type="http://schemas.openxmlformats.org/officeDocument/2006/relationships/hyperlink" Target="https://www.horizons.govt.nz/HRC/media/Media/Flood%20protection/Pohangina-Oroua-Scheme-Liaison-Committee-Meeting-2026.pdf?ext=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horizons.govt.nz/HRC/media/Media/Agenda-Reports/Horizons-Regional-Council-(2)/Regional-Council-2026-21-04/Public%20Agenda.pdf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908867" y="5604386"/>
            <a:ext cx="6318517" cy="221599"/>
          </a:xfrm>
        </p:spPr>
        <p:txBody>
          <a:bodyPr anchor="t">
            <a:normAutofit/>
          </a:bodyPr>
          <a:lstStyle/>
          <a:p>
            <a:r>
              <a:rPr lang="en-US"/>
              <a:t>May 22, 2026, Te Ao Nui building, Horizons Regional Council </a:t>
            </a:r>
          </a:p>
        </p:txBody>
      </p:sp>
      <p:pic>
        <p:nvPicPr>
          <p:cNvPr id="6" name="Picture Placeholder 5" descr="A river with rocks and trees&#10;&#10;AI-generated content may be incorrect.">
            <a:extLst>
              <a:ext uri="{FF2B5EF4-FFF2-40B4-BE49-F238E27FC236}">
                <a16:creationId xmlns:a16="http://schemas.microsoft.com/office/drawing/2014/main" id="{345A9FFB-7EE9-CFF9-62B5-399C62C96A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5868" b="25868"/>
          <a:stretch/>
        </p:blipFill>
        <p:spPr>
          <a:xfrm>
            <a:off x="0" y="305"/>
            <a:ext cx="12192000" cy="441326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08867" y="4815077"/>
            <a:ext cx="8104543" cy="387798"/>
          </a:xfrm>
        </p:spPr>
        <p:txBody>
          <a:bodyPr anchor="t">
            <a:noAutofit/>
          </a:bodyPr>
          <a:lstStyle/>
          <a:p>
            <a:r>
              <a:rPr lang="en-US"/>
              <a:t>Pohangina and Ōroua Scheme Sub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1884668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A398B-4AB2-F66A-BA19-D887320FE6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000" y="70104"/>
            <a:ext cx="8339328" cy="671779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B047EA8-C3D2-3501-8434-1EF02FE24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033431"/>
              </p:ext>
            </p:extLst>
          </p:nvPr>
        </p:nvGraphicFramePr>
        <p:xfrm>
          <a:off x="8560348" y="70104"/>
          <a:ext cx="3473157" cy="4721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396">
                  <a:extLst>
                    <a:ext uri="{9D8B030D-6E8A-4147-A177-3AD203B41FA5}">
                      <a16:colId xmlns:a16="http://schemas.microsoft.com/office/drawing/2014/main" val="2291947229"/>
                    </a:ext>
                  </a:extLst>
                </a:gridCol>
                <a:gridCol w="667512">
                  <a:extLst>
                    <a:ext uri="{9D8B030D-6E8A-4147-A177-3AD203B41FA5}">
                      <a16:colId xmlns:a16="http://schemas.microsoft.com/office/drawing/2014/main" val="763314065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val="1486599760"/>
                    </a:ext>
                  </a:extLst>
                </a:gridCol>
                <a:gridCol w="923545">
                  <a:extLst>
                    <a:ext uri="{9D8B030D-6E8A-4147-A177-3AD203B41FA5}">
                      <a16:colId xmlns:a16="http://schemas.microsoft.com/office/drawing/2014/main" val="3549449690"/>
                    </a:ext>
                  </a:extLst>
                </a:gridCol>
              </a:tblGrid>
              <a:tr h="46713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River</a:t>
                      </a:r>
                      <a:endParaRPr lang="en-NZ" sz="11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Priority</a:t>
                      </a:r>
                      <a:endParaRPr lang="en-NZ" sz="11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Qty to be </a:t>
                      </a:r>
                      <a:br>
                        <a:rPr lang="en-NZ" sz="1100" b="1" u="none" strike="noStrike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NZ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Planted</a:t>
                      </a:r>
                      <a:endParaRPr lang="en-NZ" sz="11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Estimated </a:t>
                      </a:r>
                      <a:br>
                        <a:rPr lang="en-NZ" sz="1100" b="1" u="none" strike="noStrike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NZ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Job Cost ($)</a:t>
                      </a:r>
                      <a:endParaRPr lang="en-NZ" sz="11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6446772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Pohangina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1500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18,525.00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1479668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Ōroua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1000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10,540.00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8345319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Ōroua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250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2,635.00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262390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Ōroua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2000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21,080.00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199267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Ōroua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8,225.00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4150821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Ōroua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300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4,935.00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1055261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Ōroua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1000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16,450.00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4963179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Ōroua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1000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16,450.00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637102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Ōroua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5,270.00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1092683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Ōroua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1500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15,810.00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8730974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Ōroua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300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3,162.00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022130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Pohangina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450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4,743.00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889295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Pohangina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1000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10,540.00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005908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Pohangina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600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6,324.00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269887"/>
                  </a:ext>
                </a:extLst>
              </a:tr>
              <a:tr h="2836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Ōroua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8,225.00</a:t>
                      </a: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418802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2DB4712-841F-12BA-019F-9AF5A4277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802942"/>
              </p:ext>
            </p:extLst>
          </p:nvPr>
        </p:nvGraphicFramePr>
        <p:xfrm>
          <a:off x="8560349" y="4950587"/>
          <a:ext cx="3473156" cy="10363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50214">
                  <a:extLst>
                    <a:ext uri="{9D8B030D-6E8A-4147-A177-3AD203B41FA5}">
                      <a16:colId xmlns:a16="http://schemas.microsoft.com/office/drawing/2014/main" val="2257163020"/>
                    </a:ext>
                  </a:extLst>
                </a:gridCol>
                <a:gridCol w="2422942">
                  <a:extLst>
                    <a:ext uri="{9D8B030D-6E8A-4147-A177-3AD203B41FA5}">
                      <a16:colId xmlns:a16="http://schemas.microsoft.com/office/drawing/2014/main" val="2913312401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100" b="0" i="1" u="none" strike="noStrike">
                          <a:solidFill>
                            <a:schemeClr val="bg1"/>
                          </a:solidFill>
                          <a:effectLst/>
                        </a:rPr>
                        <a:t>Priority Definitions &amp; Prerequisites</a:t>
                      </a:r>
                      <a:endParaRPr lang="en-NZ" sz="1100" b="0" i="1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19714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u="none" strike="noStrike">
                          <a:effectLst/>
                        </a:rPr>
                        <a:t>PRIORITY 1</a:t>
                      </a:r>
                      <a:endParaRPr lang="en-NZ" sz="11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u="none" strike="noStrike">
                          <a:effectLst/>
                        </a:rPr>
                        <a:t>Recent repair work completed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17119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u="none" strike="noStrike">
                          <a:effectLst/>
                        </a:rPr>
                        <a:t>PRIORITY 2</a:t>
                      </a:r>
                      <a:endParaRPr lang="en-NZ" sz="11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u="none" strike="noStrike">
                          <a:effectLst/>
                        </a:rPr>
                        <a:t>Infrastructure or asset at risk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34239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u="none" strike="noStrike">
                          <a:effectLst/>
                        </a:rPr>
                        <a:t>PRIORITY 3</a:t>
                      </a:r>
                      <a:endParaRPr lang="en-NZ" sz="11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u="none" strike="noStrike">
                          <a:effectLst/>
                        </a:rPr>
                        <a:t>Areas that require a top up</a:t>
                      </a:r>
                      <a:endParaRPr lang="en-NZ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2851346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2598D20-49AD-5CED-E36E-6048BD6A8122}"/>
              </a:ext>
            </a:extLst>
          </p:cNvPr>
          <p:cNvSpPr txBox="1">
            <a:spLocks/>
          </p:cNvSpPr>
          <p:nvPr/>
        </p:nvSpPr>
        <p:spPr>
          <a:xfrm>
            <a:off x="6724221" y="804672"/>
            <a:ext cx="1687107" cy="23042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/>
              <a:t>Total proposed cost $152k. </a:t>
            </a:r>
          </a:p>
        </p:txBody>
      </p:sp>
    </p:spTree>
    <p:extLst>
      <p:ext uri="{BB962C8B-B14F-4D97-AF65-F5344CB8AC3E}">
        <p14:creationId xmlns:p14="http://schemas.microsoft.com/office/powerpoint/2010/main" val="140052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5B030-FAC4-2A42-FDCF-6DD83E916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14AC-E5F8-B67B-6013-D914F65B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33" y="162873"/>
            <a:ext cx="11103207" cy="498598"/>
          </a:xfrm>
        </p:spPr>
        <p:txBody>
          <a:bodyPr/>
          <a:lstStyle/>
          <a:p>
            <a:r>
              <a:rPr lang="en-GB">
                <a:latin typeface="Calibri"/>
                <a:ea typeface="Calibri"/>
                <a:cs typeface="Calibri"/>
              </a:rPr>
              <a:t>Repair priorities – all repairs merged list $1.36M (31 jobs)</a:t>
            </a:r>
            <a:endParaRPr lang="en-NZ"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13EC473-885D-6DA2-DBED-469778F6727D}"/>
              </a:ext>
            </a:extLst>
          </p:cNvPr>
          <p:cNvGraphicFramePr>
            <a:graphicFrameLocks noGrp="1"/>
          </p:cNvGraphicFramePr>
          <p:nvPr/>
        </p:nvGraphicFramePr>
        <p:xfrm>
          <a:off x="418233" y="2306474"/>
          <a:ext cx="4925290" cy="4167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058">
                  <a:extLst>
                    <a:ext uri="{9D8B030D-6E8A-4147-A177-3AD203B41FA5}">
                      <a16:colId xmlns:a16="http://schemas.microsoft.com/office/drawing/2014/main" val="1489107018"/>
                    </a:ext>
                  </a:extLst>
                </a:gridCol>
                <a:gridCol w="985058">
                  <a:extLst>
                    <a:ext uri="{9D8B030D-6E8A-4147-A177-3AD203B41FA5}">
                      <a16:colId xmlns:a16="http://schemas.microsoft.com/office/drawing/2014/main" val="727458650"/>
                    </a:ext>
                  </a:extLst>
                </a:gridCol>
                <a:gridCol w="985058">
                  <a:extLst>
                    <a:ext uri="{9D8B030D-6E8A-4147-A177-3AD203B41FA5}">
                      <a16:colId xmlns:a16="http://schemas.microsoft.com/office/drawing/2014/main" val="1670281513"/>
                    </a:ext>
                  </a:extLst>
                </a:gridCol>
                <a:gridCol w="985058">
                  <a:extLst>
                    <a:ext uri="{9D8B030D-6E8A-4147-A177-3AD203B41FA5}">
                      <a16:colId xmlns:a16="http://schemas.microsoft.com/office/drawing/2014/main" val="41878410"/>
                    </a:ext>
                  </a:extLst>
                </a:gridCol>
                <a:gridCol w="985058">
                  <a:extLst>
                    <a:ext uri="{9D8B030D-6E8A-4147-A177-3AD203B41FA5}">
                      <a16:colId xmlns:a16="http://schemas.microsoft.com/office/drawing/2014/main" val="409015362"/>
                    </a:ext>
                  </a:extLst>
                </a:gridCol>
              </a:tblGrid>
              <a:tr h="28818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River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Priority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Engineer’s Estimate ($)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Progress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1392867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12,000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2959299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75,000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8718153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83,473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8346892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P1 subtotal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170,473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139996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55,000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828535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1559652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0725169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49,000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1422461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3398956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1693231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22,500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1543144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9580401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1009492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100,000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1746646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554818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35,000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8132758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22,500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43932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4062969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/>
                      </a:endParaRPr>
                    </a:p>
                  </a:txBody>
                  <a:tcPr marL="857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P2 subtotal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501,000</a:t>
                      </a: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8876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0930AF-AA75-B923-F5D6-793E00B0A526}"/>
              </a:ext>
            </a:extLst>
          </p:cNvPr>
          <p:cNvGraphicFramePr>
            <a:graphicFrameLocks noGrp="1"/>
          </p:cNvGraphicFramePr>
          <p:nvPr/>
        </p:nvGraphicFramePr>
        <p:xfrm>
          <a:off x="5548119" y="926382"/>
          <a:ext cx="5105400" cy="3599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1489107018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72745865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1670281513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4187841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409015362"/>
                    </a:ext>
                  </a:extLst>
                </a:gridCol>
              </a:tblGrid>
              <a:tr h="22225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NZ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P3</a:t>
                      </a:r>
                    </a:p>
                  </a:txBody>
                  <a:tcPr marL="9525" marR="857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60,000</a:t>
                      </a:r>
                    </a:p>
                  </a:txBody>
                  <a:tcPr marL="9525" marR="857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41563"/>
                  </a:ext>
                </a:extLst>
              </a:tr>
              <a:tr h="22225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5,000</a:t>
                      </a:r>
                    </a:p>
                  </a:txBody>
                  <a:tcPr marL="9525" marR="857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392867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2959299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80,000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8718153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8346892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20,000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9139996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45,000</a:t>
                      </a: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828535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50,000</a:t>
                      </a: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1559652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65,000</a:t>
                      </a: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0725169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100,000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3398956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1693231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/>
                      </a:endParaRPr>
                    </a:p>
                  </a:txBody>
                  <a:tcPr marL="857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P3 subtotal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535,000</a:t>
                      </a: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543144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9580401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1009492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554818"/>
                  </a:ext>
                </a:extLst>
              </a:tr>
              <a:tr h="20424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/>
                      </a:endParaRPr>
                    </a:p>
                  </a:txBody>
                  <a:tcPr marL="857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P4 subtotal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155,000</a:t>
                      </a: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132758"/>
                  </a:ext>
                </a:extLst>
              </a:tr>
              <a:tr h="301314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en-NZ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1"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FUTURE WORK TOTAL</a:t>
                      </a:r>
                    </a:p>
                  </a:txBody>
                  <a:tcPr marL="85725" marR="9525" marT="9525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$1,361,473</a:t>
                      </a:r>
                      <a:endParaRPr lang="en-NZ" sz="1000" b="1" i="0" u="none" strike="noStrike">
                        <a:solidFill>
                          <a:srgbClr val="15608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4393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DF3D6F-E0F9-5806-5610-5350DB58E1FA}"/>
              </a:ext>
            </a:extLst>
          </p:cNvPr>
          <p:cNvGraphicFramePr>
            <a:graphicFrameLocks noGrp="1"/>
          </p:cNvGraphicFramePr>
          <p:nvPr/>
        </p:nvGraphicFramePr>
        <p:xfrm>
          <a:off x="5548120" y="4519119"/>
          <a:ext cx="5105399" cy="1680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863">
                  <a:extLst>
                    <a:ext uri="{9D8B030D-6E8A-4147-A177-3AD203B41FA5}">
                      <a16:colId xmlns:a16="http://schemas.microsoft.com/office/drawing/2014/main" val="1489107018"/>
                    </a:ext>
                  </a:extLst>
                </a:gridCol>
                <a:gridCol w="1023384">
                  <a:extLst>
                    <a:ext uri="{9D8B030D-6E8A-4147-A177-3AD203B41FA5}">
                      <a16:colId xmlns:a16="http://schemas.microsoft.com/office/drawing/2014/main" val="727458650"/>
                    </a:ext>
                  </a:extLst>
                </a:gridCol>
                <a:gridCol w="1023384">
                  <a:extLst>
                    <a:ext uri="{9D8B030D-6E8A-4147-A177-3AD203B41FA5}">
                      <a16:colId xmlns:a16="http://schemas.microsoft.com/office/drawing/2014/main" val="1670281513"/>
                    </a:ext>
                  </a:extLst>
                </a:gridCol>
                <a:gridCol w="808519">
                  <a:extLst>
                    <a:ext uri="{9D8B030D-6E8A-4147-A177-3AD203B41FA5}">
                      <a16:colId xmlns:a16="http://schemas.microsoft.com/office/drawing/2014/main" val="41878410"/>
                    </a:ext>
                  </a:extLst>
                </a:gridCol>
                <a:gridCol w="1238249">
                  <a:extLst>
                    <a:ext uri="{9D8B030D-6E8A-4147-A177-3AD203B41FA5}">
                      <a16:colId xmlns:a16="http://schemas.microsoft.com/office/drawing/2014/main" val="409015362"/>
                    </a:ext>
                  </a:extLst>
                </a:gridCol>
              </a:tblGrid>
              <a:tr h="17771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(blank)</a:t>
                      </a:r>
                    </a:p>
                  </a:txBody>
                  <a:tcPr marL="9525" marR="857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 Scheme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392867"/>
                  </a:ext>
                </a:extLst>
              </a:tr>
              <a:tr h="16298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Tokeawa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(blank)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a Repair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2959299"/>
                  </a:ext>
                </a:extLst>
              </a:tr>
              <a:tr h="25588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NZ" sz="1000" b="0" i="0" u="none" strike="noStrike" noProof="0">
                          <a:solidFill>
                            <a:srgbClr val="156082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(blank)</a:t>
                      </a:r>
                      <a:endParaRPr lang="en-US"/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Landowner Not Sure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8718153"/>
                  </a:ext>
                </a:extLst>
              </a:tr>
              <a:tr h="25588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NZ" sz="1000" b="0" i="0" u="none" strike="noStrike" noProof="0">
                          <a:solidFill>
                            <a:srgbClr val="156082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(blank)</a:t>
                      </a:r>
                      <a:endParaRPr lang="en-US"/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Landowner Not Sure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8346892"/>
                  </a:ext>
                </a:extLst>
              </a:tr>
              <a:tr h="16298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 err="1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sngStrike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45,000 </a:t>
                      </a: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Completed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9139996"/>
                  </a:ext>
                </a:extLst>
              </a:tr>
              <a:tr h="16298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Pohangina</a:t>
                      </a:r>
                    </a:p>
                  </a:txBody>
                  <a:tcPr marL="85725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P5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NZ" sz="1000" b="0" i="0" u="none" strike="sngStrike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150,000</a:t>
                      </a:r>
                    </a:p>
                  </a:txBody>
                  <a:tcPr marL="9524" marR="85725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41880053"/>
                  </a:ext>
                </a:extLst>
              </a:tr>
              <a:tr h="16298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NZ" sz="1000" b="0" i="0" u="none" strike="noStrike" noProof="0">
                          <a:solidFill>
                            <a:srgbClr val="156082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Ōroua</a:t>
                      </a:r>
                      <a:endParaRPr lang="en-US"/>
                    </a:p>
                  </a:txBody>
                  <a:tcPr marL="85725" marR="9524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P5</a:t>
                      </a: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NZ" sz="1000" b="0" i="0" u="none" strike="noStrike" noProof="0">
                          <a:solidFill>
                            <a:srgbClr val="156082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(blank)</a:t>
                      </a:r>
                      <a:endParaRPr lang="en-US"/>
                    </a:p>
                  </a:txBody>
                  <a:tcPr marL="9524" marR="85725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102269591"/>
                  </a:ext>
                </a:extLst>
              </a:tr>
              <a:tr h="3389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Work no longer on future work list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/>
                        </a:rPr>
                        <a:t>$195000</a:t>
                      </a: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82853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8537537-77B3-A7A3-EAFC-78BD09E72391}"/>
              </a:ext>
            </a:extLst>
          </p:cNvPr>
          <p:cNvGraphicFramePr>
            <a:graphicFrameLocks noGrp="1"/>
          </p:cNvGraphicFramePr>
          <p:nvPr/>
        </p:nvGraphicFramePr>
        <p:xfrm>
          <a:off x="418234" y="797640"/>
          <a:ext cx="4925289" cy="137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05">
                  <a:extLst>
                    <a:ext uri="{9D8B030D-6E8A-4147-A177-3AD203B41FA5}">
                      <a16:colId xmlns:a16="http://schemas.microsoft.com/office/drawing/2014/main" val="1538565141"/>
                    </a:ext>
                  </a:extLst>
                </a:gridCol>
                <a:gridCol w="4596184">
                  <a:extLst>
                    <a:ext uri="{9D8B030D-6E8A-4147-A177-3AD203B41FA5}">
                      <a16:colId xmlns:a16="http://schemas.microsoft.com/office/drawing/2014/main" val="1674819851"/>
                    </a:ext>
                  </a:extLst>
                </a:gridCol>
              </a:tblGrid>
              <a:tr h="2172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N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en-NZ" sz="10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Priority definitions &amp; prerequisites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3511867"/>
                  </a:ext>
                </a:extLst>
              </a:tr>
              <a:tr h="21727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9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P1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900" i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Parcel-land or Infrastructure (House or cowshed) at risk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3608424"/>
                  </a:ext>
                </a:extLst>
              </a:tr>
              <a:tr h="21727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9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P2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900" i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Fragile asset under threat or a ‘quick win’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3770923"/>
                  </a:ext>
                </a:extLst>
              </a:tr>
              <a:tr h="21727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9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P3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900" i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Parcel-land or Scheme asset (River structure) at risk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5081101"/>
                  </a:ext>
                </a:extLst>
              </a:tr>
              <a:tr h="286314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9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P4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900" i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Parcel-land with no asset (River structure) at risk / Accretion land / No recent investment / Farming infrastructure (Fence, Farm race, Irrigation equipment) at risk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9340691"/>
                  </a:ext>
                </a:extLst>
              </a:tr>
              <a:tr h="21727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9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P5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900" i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Completed or Cancelled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0097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340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D34D7-6BC7-0420-6BB1-1BBD9DBCC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D0E0-3C26-C6FE-1487-BE9E623D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02" y="120616"/>
            <a:ext cx="10629556" cy="498598"/>
          </a:xfrm>
        </p:spPr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2026-27 Maintenance and Repair Options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C794FD-B486-F639-257A-2392402CC528}"/>
              </a:ext>
            </a:extLst>
          </p:cNvPr>
          <p:cNvSpPr txBox="1">
            <a:spLocks/>
          </p:cNvSpPr>
          <p:nvPr/>
        </p:nvSpPr>
        <p:spPr>
          <a:xfrm>
            <a:off x="143702" y="773522"/>
            <a:ext cx="7628698" cy="181965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Option 1 would leave the repair budget of $271,241</a:t>
            </a:r>
          </a:p>
          <a:p>
            <a:r>
              <a:rPr lang="en-GB"/>
              <a:t>Option 2 would leave a repair budget of $773,526 </a:t>
            </a:r>
          </a:p>
          <a:p>
            <a:r>
              <a:rPr lang="en-GB"/>
              <a:t>Both include landowner share. Note more landowner share required for option 2 and more staff time as it is a bigger repair programme</a:t>
            </a:r>
            <a:endParaRPr lang="en-US"/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4C5B4-15A7-FED8-32CB-949360873218}"/>
              </a:ext>
            </a:extLst>
          </p:cNvPr>
          <p:cNvSpPr txBox="1">
            <a:spLocks/>
          </p:cNvSpPr>
          <p:nvPr/>
        </p:nvSpPr>
        <p:spPr>
          <a:xfrm>
            <a:off x="143702" y="2821778"/>
            <a:ext cx="7628698" cy="181965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To do all of the priority 1 (P1) jobs (3) a budget of $170k is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To do all of the P2 jobs (14) a budget of $501k is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To do all of the P3 jobs (11) a budget of $535k is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To do all of the P4 jobs (3) a budget of $155k is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051D1F6-AF0A-22EB-B1B5-130A6CC7FA52}"/>
              </a:ext>
            </a:extLst>
          </p:cNvPr>
          <p:cNvSpPr txBox="1">
            <a:spLocks/>
          </p:cNvSpPr>
          <p:nvPr/>
        </p:nvSpPr>
        <p:spPr>
          <a:xfrm>
            <a:off x="143702" y="4784690"/>
            <a:ext cx="7628698" cy="181965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With option 1, could do all of the P1 jobs, and a few P2 jobs  </a:t>
            </a:r>
          </a:p>
          <a:p>
            <a:r>
              <a:rPr lang="en-GB"/>
              <a:t>With option 2, could potentially do all of the P1 and P2 jobs </a:t>
            </a:r>
          </a:p>
          <a:p>
            <a:r>
              <a:rPr lang="en-GB"/>
              <a:t>Both options would likely be short on staff capacity to do so </a:t>
            </a:r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D754F5E-9953-B785-0CE5-6C7BF974683C}"/>
              </a:ext>
            </a:extLst>
          </p:cNvPr>
          <p:cNvSpPr txBox="1">
            <a:spLocks/>
          </p:cNvSpPr>
          <p:nvPr/>
        </p:nvSpPr>
        <p:spPr>
          <a:xfrm>
            <a:off x="7964424" y="773522"/>
            <a:ext cx="3965448" cy="529809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With maintenance option 1 plus $270k of repairs is a total budget of $974k 45% more than the annual plan budget. </a:t>
            </a:r>
          </a:p>
          <a:p>
            <a:endParaRPr lang="en-GB"/>
          </a:p>
          <a:p>
            <a:r>
              <a:rPr lang="en-GB"/>
              <a:t>With maintenance option 2 plus $770k of repairs is a total budget of $1.275M, 90% more than the annual plan budget.</a:t>
            </a:r>
          </a:p>
          <a:p>
            <a:endParaRPr lang="en-GB"/>
          </a:p>
          <a:p>
            <a:r>
              <a:rPr lang="en-GB"/>
              <a:t>Both examples above have not accounted for the additional staff time, or the consented costs. </a:t>
            </a:r>
          </a:p>
          <a:p>
            <a:endParaRPr lang="en-GB"/>
          </a:p>
          <a:p>
            <a:r>
              <a:rPr lang="en-GB"/>
              <a:t> </a:t>
            </a:r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5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08F86-7DB4-BD11-874C-D84470F50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30823"/>
            <a:ext cx="9143619" cy="1495794"/>
          </a:xfrm>
        </p:spPr>
        <p:txBody>
          <a:bodyPr/>
          <a:lstStyle/>
          <a:p>
            <a:r>
              <a:rPr lang="en-GB"/>
              <a:t>The slides that follow provide more detail on the specific jobs to inform the discussion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DFDDD-9E48-65F1-EC2F-80ABFFDC7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2875F-A465-D30E-0C60-6D9F8BD9EC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00D11-16F0-BEF7-F838-CEF8432177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6368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A95A6A-F80B-17D6-F837-52E263B162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44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F37907-B6FC-850A-6BFE-787250B49E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75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8A9F0FD-64D1-4A9B-0852-398DF7CAD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9EE039-2EC6-C76F-48AD-8D44FA8F63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66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054AA59-A2CE-9994-1F86-DBFA8890F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B3B919-E17B-014E-CBC1-F74EA8B58C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49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0217918-7D55-1B3F-B968-045BEFEA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228618-2230-1EEC-6877-ED060529CC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AFE331E-8214-CE4E-E24E-76BEB05E8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3848FD-F080-F4C0-2DA6-9943B09415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8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2ACFF-6496-1D48-71FF-DD38133EF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37" y="161315"/>
            <a:ext cx="8223823" cy="498598"/>
          </a:xfrm>
        </p:spPr>
        <p:txBody>
          <a:bodyPr/>
          <a:lstStyle/>
          <a:p>
            <a:r>
              <a:rPr lang="en-GB"/>
              <a:t>Presentation Format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0B8D9-F018-207F-33DC-B05D944440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2729" y="805261"/>
            <a:ext cx="5955776" cy="2572124"/>
          </a:xfr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/>
              <a:t>Scheme Budget 25-26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Budget Update and April Council A</a:t>
            </a:r>
            <a:r>
              <a:rPr lang="en-GB">
                <a:latin typeface="Calibri"/>
                <a:ea typeface="Calibri"/>
                <a:cs typeface="Calibri"/>
              </a:rPr>
              <a:t>pprovals</a:t>
            </a:r>
          </a:p>
          <a:p>
            <a:pPr marL="457200" indent="-457200">
              <a:buFontTx/>
              <a:buAutoNum type="arabicPeriod"/>
            </a:pPr>
            <a:r>
              <a:rPr lang="en-GB">
                <a:latin typeface="Calibri"/>
                <a:ea typeface="Calibri"/>
                <a:cs typeface="Calibri"/>
              </a:rPr>
              <a:t>Cost of Works in Progress or Planning</a:t>
            </a:r>
          </a:p>
          <a:p>
            <a:pPr marL="457200" indent="-457200">
              <a:buFontTx/>
              <a:buAutoNum type="arabicPeriod"/>
            </a:pPr>
            <a:r>
              <a:rPr lang="en-GB"/>
              <a:t>26-27 Financial Year budgets</a:t>
            </a:r>
            <a:endParaRPr lang="en-GB">
              <a:latin typeface="Calibri"/>
              <a:ea typeface="Calibri"/>
              <a:cs typeface="Calibri"/>
            </a:endParaRPr>
          </a:p>
          <a:p>
            <a:pPr marL="457200" indent="-457200">
              <a:buFontTx/>
              <a:buAutoNum type="arabicPeriod"/>
            </a:pPr>
            <a:r>
              <a:rPr lang="en-GB">
                <a:latin typeface="Calibri"/>
                <a:ea typeface="Calibri"/>
                <a:cs typeface="Calibri"/>
              </a:rPr>
              <a:t>Maintenance and repair options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Prioritisation discussion</a:t>
            </a:r>
          </a:p>
          <a:p>
            <a:pPr marL="457200" indent="-457200">
              <a:buFont typeface="+mj-lt"/>
              <a:buAutoNum type="arabicPeriod"/>
            </a:pPr>
            <a:endParaRPr lang="en-GB"/>
          </a:p>
          <a:p>
            <a:pPr marL="457200" indent="-457200">
              <a:buFont typeface="+mj-lt"/>
              <a:buAutoNum type="arabicPeriod"/>
            </a:pPr>
            <a:endParaRPr lang="en-GB"/>
          </a:p>
          <a:p>
            <a:pPr marL="457200" indent="-457200">
              <a:buFont typeface="+mj-lt"/>
              <a:buAutoNum type="arabicPeriod"/>
            </a:pPr>
            <a:endParaRPr lang="en-NZ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A59D78-88B0-512F-CA01-FAD21726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53" y="3522733"/>
            <a:ext cx="5991752" cy="256268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FB60FD6-236C-3C10-0AFC-36BF07511323}"/>
              </a:ext>
            </a:extLst>
          </p:cNvPr>
          <p:cNvSpPr txBox="1">
            <a:spLocks/>
          </p:cNvSpPr>
          <p:nvPr/>
        </p:nvSpPr>
        <p:spPr>
          <a:xfrm>
            <a:off x="6437376" y="56243"/>
            <a:ext cx="5754624" cy="602917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Recap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>
                <a:latin typeface="Calibri"/>
                <a:ea typeface="Calibri"/>
                <a:cs typeface="Calibri"/>
              </a:rPr>
              <a:t>The August 2025 scheme meeting allocated the full maintenance and repair budget all to repairs (11 jobs). Maintenance works were completed limiting budget for the repairs.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>
                <a:latin typeface="Calibri"/>
                <a:ea typeface="Calibri"/>
                <a:cs typeface="Calibri"/>
              </a:rPr>
              <a:t>Prior to February event, 60% through the year, the scheme had spent 63% of the maintenance and repair budget.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>
                <a:latin typeface="Calibri"/>
                <a:ea typeface="Calibri"/>
                <a:cs typeface="Calibri"/>
              </a:rPr>
              <a:t>The mid-February event caused significant damage.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>
                <a:latin typeface="Calibri"/>
                <a:ea typeface="Calibri"/>
                <a:cs typeface="Calibri"/>
              </a:rPr>
              <a:t>A scheme meeting was held a few days later. </a:t>
            </a:r>
            <a:r>
              <a:rPr lang="en-GB" sz="1500">
                <a:latin typeface="Calibri"/>
                <a:ea typeface="Calibri"/>
                <a:cs typeface="Calibri"/>
                <a:hlinkClick r:id="rId3"/>
              </a:rPr>
              <a:t>19 Feb. 2026</a:t>
            </a:r>
            <a:endParaRPr lang="en-GB" sz="1500"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>
                <a:latin typeface="Calibri"/>
                <a:ea typeface="Calibri"/>
                <a:cs typeface="Calibri"/>
              </a:rPr>
              <a:t>The scheme requested damage to be reported back in March.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>
                <a:latin typeface="Calibri"/>
                <a:ea typeface="Calibri"/>
                <a:cs typeface="Calibri"/>
              </a:rPr>
              <a:t>The </a:t>
            </a:r>
            <a:r>
              <a:rPr lang="en-GB" sz="1500">
                <a:latin typeface="Calibri"/>
                <a:ea typeface="Calibri"/>
                <a:cs typeface="Calibri"/>
                <a:hlinkClick r:id="rId4"/>
              </a:rPr>
              <a:t>16 March 2026</a:t>
            </a:r>
            <a:r>
              <a:rPr lang="en-GB" sz="1500">
                <a:latin typeface="Calibri"/>
                <a:ea typeface="Calibri"/>
                <a:cs typeface="Calibri"/>
              </a:rPr>
              <a:t> scheme meeting: </a:t>
            </a:r>
          </a:p>
          <a:p>
            <a:pPr marL="463550" lvl="1" indent="-285750"/>
            <a:r>
              <a:rPr lang="en-GB" sz="1500">
                <a:latin typeface="Calibri"/>
                <a:ea typeface="Calibri"/>
                <a:cs typeface="Calibri"/>
              </a:rPr>
              <a:t>Discussed planned work &amp; status of  repairs.</a:t>
            </a:r>
          </a:p>
          <a:p>
            <a:pPr marL="463550" lvl="1" indent="-285750"/>
            <a:r>
              <a:rPr lang="en-GB" sz="1500">
                <a:latin typeface="Calibri"/>
                <a:ea typeface="Calibri"/>
                <a:cs typeface="Calibri"/>
              </a:rPr>
              <a:t>Decided to seek  further funding from Council including a $1M loan and to progress work with available funds in the meanwhile.</a:t>
            </a:r>
          </a:p>
          <a:p>
            <a:pPr marL="463550" lvl="1" indent="-285750"/>
            <a:r>
              <a:rPr lang="en-GB" sz="1500">
                <a:latin typeface="Calibri"/>
                <a:ea typeface="Calibri"/>
                <a:cs typeface="Calibri"/>
              </a:rPr>
              <a:t>Appointed a sub-committee.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/>
              <a:t>An item was presented to Council on </a:t>
            </a:r>
            <a:r>
              <a:rPr lang="en-GB" sz="1500">
                <a:hlinkClick r:id="rId5"/>
              </a:rPr>
              <a:t>21 April 2026</a:t>
            </a:r>
            <a:r>
              <a:rPr lang="en-GB" sz="1500"/>
              <a:t>. Funding reallocation and additional funding was approved.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/>
              <a:t>Email comms were sent to the sub-committee before and after the April item. Two further events occurred in April 2026.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/>
              <a:t>Works have progressed in the meanwhile.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/>
              <a:t>Today is the first sub-committee meeting (22 May 2026).</a:t>
            </a:r>
          </a:p>
        </p:txBody>
      </p:sp>
    </p:spTree>
    <p:extLst>
      <p:ext uri="{BB962C8B-B14F-4D97-AF65-F5344CB8AC3E}">
        <p14:creationId xmlns:p14="http://schemas.microsoft.com/office/powerpoint/2010/main" val="246950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F402233-487A-74E0-C5EB-CC5810F62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7F775F-1097-63D7-686B-01545EE68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22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274101F-33D5-8768-78E9-655B331F9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1AC8D4-75B8-8A8E-9F34-9C9C75125E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68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7321665-CB99-B3ED-3D25-1068792A1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19E605-7D64-D478-8D0B-124980DE7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12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EBE5DBB-6134-2409-854D-AEF7359B2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2E955D-798B-C9F5-5938-1D497500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51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136D85A-EBA5-B8FA-3653-D11883064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94A692-0CAE-C337-73A0-B066860229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8E8040-1ABC-1565-5260-A2DF261C9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4E710D-5E76-7D2A-F435-4989ACBB68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27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CE88B4A-61D2-ECDC-C5B7-D8F82EF3C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F815CB-7E2C-BAF0-9FFB-B7B0EEDF5D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37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291109A-A3B7-159E-D6AF-BF97E981D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F6D8DB-EC12-ED8D-55C5-0ACE6B8721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85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F2A3E73-4456-2752-27D8-F4DC41A8A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297A43-1AA9-D932-BEEC-252E7FBAF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33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FE17BB5-29CE-1592-1E0A-C4A1933A3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392E-EB5D-85E4-4CBE-819A35F9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9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3ED169-461D-9F29-7BAC-73DF7E897E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35636" y="0"/>
            <a:ext cx="4156364" cy="6142182"/>
          </a:xfrm>
          <a:prstGeom prst="rect">
            <a:avLst/>
          </a:prstGeom>
          <a:solidFill>
            <a:srgbClr val="2437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2E946E-C493-4C98-5859-FAFEF0F707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179303"/>
              </p:ext>
            </p:extLst>
          </p:nvPr>
        </p:nvGraphicFramePr>
        <p:xfrm>
          <a:off x="216816" y="210313"/>
          <a:ext cx="7551011" cy="6464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9622">
                  <a:extLst>
                    <a:ext uri="{9D8B030D-6E8A-4147-A177-3AD203B41FA5}">
                      <a16:colId xmlns:a16="http://schemas.microsoft.com/office/drawing/2014/main" val="750656764"/>
                    </a:ext>
                  </a:extLst>
                </a:gridCol>
                <a:gridCol w="1579622">
                  <a:extLst>
                    <a:ext uri="{9D8B030D-6E8A-4147-A177-3AD203B41FA5}">
                      <a16:colId xmlns:a16="http://schemas.microsoft.com/office/drawing/2014/main" val="4197273411"/>
                    </a:ext>
                  </a:extLst>
                </a:gridCol>
                <a:gridCol w="1358474">
                  <a:extLst>
                    <a:ext uri="{9D8B030D-6E8A-4147-A177-3AD203B41FA5}">
                      <a16:colId xmlns:a16="http://schemas.microsoft.com/office/drawing/2014/main" val="2912343200"/>
                    </a:ext>
                  </a:extLst>
                </a:gridCol>
                <a:gridCol w="1301594">
                  <a:extLst>
                    <a:ext uri="{9D8B030D-6E8A-4147-A177-3AD203B41FA5}">
                      <a16:colId xmlns:a16="http://schemas.microsoft.com/office/drawing/2014/main" val="2043798607"/>
                    </a:ext>
                  </a:extLst>
                </a:gridCol>
                <a:gridCol w="1731699">
                  <a:extLst>
                    <a:ext uri="{9D8B030D-6E8A-4147-A177-3AD203B41FA5}">
                      <a16:colId xmlns:a16="http://schemas.microsoft.com/office/drawing/2014/main" val="3088350538"/>
                    </a:ext>
                  </a:extLst>
                </a:gridCol>
              </a:tblGrid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2025-26 ($)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2026-27 ($)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Movement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110263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1" kern="0" noProof="0">
                          <a:solidFill>
                            <a:srgbClr val="FF0000"/>
                          </a:solidFill>
                          <a:effectLst/>
                          <a:latin typeface="Aptos Narrow"/>
                          <a:cs typeface="Calibri"/>
                        </a:rPr>
                        <a:t>Expenditure Schemes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022983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Maintenance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279,980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279,998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0.0%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0010525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Repairs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133,284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133,284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0.0%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808798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Internal Cost (Staff, vehicle, etc)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120,105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135,695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13.0%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277257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Insurance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1,517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1,393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-8.1%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467391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Reserve Contributions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60,000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60,000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0.0%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694116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External Cost (rates etc)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$-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0.0%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704040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Loan Funding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46,913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46,287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-1.3%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7544638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Depreciation Funded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$-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956885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rgbClr val="0070C0"/>
                          </a:solidFill>
                          <a:effectLst/>
                          <a:latin typeface="Aptos Narrow"/>
                          <a:cs typeface="Calibri"/>
                        </a:rPr>
                        <a:t>Sub total - Operational expenditure</a:t>
                      </a:r>
                      <a:endParaRPr lang="en-NZ" sz="1200" b="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b="0" kern="0" noProof="0">
                          <a:solidFill>
                            <a:srgbClr val="0070C0"/>
                          </a:solidFill>
                          <a:effectLst/>
                          <a:latin typeface="Aptos Narrow"/>
                          <a:cs typeface="Calibri"/>
                        </a:rPr>
                        <a:t>641,799</a:t>
                      </a:r>
                      <a:endParaRPr lang="en-NZ" sz="1200" b="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b="0" kern="0" noProof="0">
                          <a:solidFill>
                            <a:srgbClr val="0070C0"/>
                          </a:solidFill>
                          <a:effectLst/>
                          <a:latin typeface="Aptos Narrow"/>
                          <a:cs typeface="Calibri"/>
                        </a:rPr>
                        <a:t>656,658</a:t>
                      </a:r>
                      <a:endParaRPr lang="en-NZ" sz="1200" b="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b="0" kern="0" noProof="0">
                          <a:solidFill>
                            <a:srgbClr val="0070C0"/>
                          </a:solidFill>
                          <a:effectLst/>
                          <a:latin typeface="Aptos Narrow"/>
                          <a:cs typeface="Calibri"/>
                        </a:rPr>
                        <a:t>2.3%</a:t>
                      </a:r>
                      <a:endParaRPr lang="en-NZ" sz="1200" b="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557614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Capex</a:t>
                      </a:r>
                      <a:endParaRPr lang="en-NZ" sz="1200" b="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$-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0.0%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313108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1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Total Expenditure Schemes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b="1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641,799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b="1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656,658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b="1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2.3%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263118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1" kern="0" noProof="0">
                          <a:solidFill>
                            <a:srgbClr val="FF0000"/>
                          </a:solidFill>
                          <a:effectLst/>
                          <a:latin typeface="Aptos Narrow"/>
                          <a:cs typeface="Calibri"/>
                        </a:rPr>
                        <a:t>Funding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84623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Scheme Rates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448,014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459,900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2.7%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306856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General Rates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112,003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114,975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2.7%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835413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rgbClr val="0070C0"/>
                          </a:solidFill>
                          <a:effectLst/>
                          <a:latin typeface="Aptos Narrow"/>
                          <a:cs typeface="Calibri"/>
                        </a:rPr>
                        <a:t>Total Rates</a:t>
                      </a:r>
                      <a:endParaRPr lang="en-NZ" sz="1200" b="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b="0" kern="0" noProof="0">
                          <a:solidFill>
                            <a:srgbClr val="0070C0"/>
                          </a:solidFill>
                          <a:effectLst/>
                          <a:latin typeface="Aptos Narrow"/>
                          <a:cs typeface="Calibri"/>
                        </a:rPr>
                        <a:t>560,017</a:t>
                      </a:r>
                      <a:endParaRPr lang="en-NZ" sz="1200" b="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b="0" kern="0" noProof="0">
                          <a:solidFill>
                            <a:srgbClr val="0070C0"/>
                          </a:solidFill>
                          <a:effectLst/>
                          <a:latin typeface="Aptos Narrow"/>
                          <a:cs typeface="Calibri"/>
                        </a:rPr>
                        <a:t>574,876</a:t>
                      </a:r>
                      <a:endParaRPr lang="en-NZ" sz="1200" b="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b="0" kern="0" noProof="0">
                          <a:solidFill>
                            <a:srgbClr val="0070C0"/>
                          </a:solidFill>
                          <a:effectLst/>
                          <a:latin typeface="Aptos Narrow"/>
                          <a:cs typeface="Calibri"/>
                        </a:rPr>
                        <a:t>2.7%</a:t>
                      </a:r>
                      <a:endParaRPr lang="en-NZ" sz="1200" b="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217975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Capital Grant Funding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0.0%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080555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Loan Drawdowns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0.0%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517165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Reserve Drawdowns</a:t>
                      </a: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  <a:cs typeface="Calibri"/>
                        </a:rPr>
                        <a:t> </a:t>
                      </a:r>
                      <a:r>
                        <a:rPr lang="en-NZ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(Targeted + General)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-   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0.0%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2695294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Other (Leases and Rental)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81,782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81,782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0.0%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715317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Total Revenue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641,799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656,658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2.3%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557160"/>
                  </a:ext>
                </a:extLst>
              </a:tr>
              <a:tr h="363449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NZ" sz="1150" b="1" kern="0" noProof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Calibri"/>
                        </a:rPr>
                        <a:t>Reserves </a:t>
                      </a:r>
                      <a:endParaRPr lang="en-NZ" sz="1150" noProof="0">
                        <a:ea typeface="+mn-ea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NZ" sz="1150" b="1" noProof="0">
                          <a:solidFill>
                            <a:schemeClr val="accent6"/>
                          </a:solidFill>
                          <a:effectLst/>
                          <a:latin typeface="Aptos Narrow"/>
                        </a:rPr>
                        <a:t>Closing Balance</a:t>
                      </a:r>
                      <a:endParaRPr lang="en-NZ" sz="1150" noProof="0"/>
                    </a:p>
                    <a:p>
                      <a:pPr lvl="0" algn="ctr">
                        <a:buNone/>
                      </a:pPr>
                      <a:r>
                        <a:rPr lang="en-NZ" sz="1150" b="1" noProof="0">
                          <a:solidFill>
                            <a:schemeClr val="accent6"/>
                          </a:solidFill>
                          <a:effectLst/>
                          <a:latin typeface="Aptos Narrow"/>
                        </a:rPr>
                        <a:t>30-06-25</a:t>
                      </a:r>
                      <a:endParaRPr lang="en-NZ" sz="1150" noProof="0"/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NZ" sz="1150" b="1" noProof="0">
                          <a:solidFill>
                            <a:schemeClr val="accent6"/>
                          </a:solidFill>
                          <a:effectLst/>
                          <a:latin typeface="Aptos Narrow"/>
                        </a:rPr>
                        <a:t>Closing Balance  30-06-26</a:t>
                      </a:r>
                      <a:endParaRPr lang="en-NZ" sz="1150" noProof="0"/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NZ" sz="1150" b="1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Closing Balance</a:t>
                      </a:r>
                      <a:endParaRPr lang="en-NZ" sz="1150" b="1" noProof="0">
                        <a:solidFill>
                          <a:schemeClr val="accent6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NZ" sz="1150" b="1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 30-06-27</a:t>
                      </a:r>
                      <a:endParaRPr lang="en-NZ" sz="1150" b="1" kern="0" noProof="0">
                        <a:solidFill>
                          <a:schemeClr val="accent6"/>
                        </a:solidFill>
                        <a:effectLst/>
                        <a:latin typeface="Aptos Narrow"/>
                        <a:ea typeface="+mn-ea"/>
                        <a:cs typeface="Calibri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914318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Estimated </a:t>
                      </a:r>
                      <a:r>
                        <a:rPr lang="en-NZ" sz="1200" b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</a:rPr>
                        <a:t>EM Reserve Target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NZ" sz="1200" kern="0" noProof="0">
                        <a:solidFill>
                          <a:srgbClr val="000000"/>
                        </a:solidFill>
                        <a:effectLst/>
                        <a:latin typeface="Aptos Narrow"/>
                        <a:ea typeface="+mn-ea"/>
                        <a:cs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NZ" sz="1200" kern="0" noProof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Calibri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buNone/>
                      </a:pPr>
                      <a:r>
                        <a:rPr lang="en-NZ" sz="1200" kern="0" noProof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Calibri"/>
                        </a:rPr>
                        <a:t> $ 1,140,000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185318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Estimated </a:t>
                      </a: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EM Reserve Balance</a:t>
                      </a: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ea typeface="Times New Roman" panose="02020603050405020304" pitchFamily="18" charset="0"/>
                          <a:cs typeface="Calibri"/>
                        </a:rPr>
                        <a:t> (Targeted Only)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ea typeface="+mn-ea"/>
                          <a:cs typeface="Calibri"/>
                        </a:rPr>
                        <a:t> 91,647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ea typeface="+mn-ea"/>
                          <a:cs typeface="Calibri"/>
                        </a:rPr>
                        <a:t> 143,359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ea typeface="+mn-ea"/>
                          <a:cs typeface="Calibri"/>
                        </a:rPr>
                        <a:t> $ 196,806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299474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</a:rPr>
                        <a:t>Difference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NZ" sz="1200" kern="0" noProof="0">
                        <a:solidFill>
                          <a:srgbClr val="000000"/>
                        </a:solidFill>
                        <a:effectLst/>
                        <a:latin typeface="Aptos Narrow"/>
                        <a:ea typeface="+mn-ea"/>
                        <a:cs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NZ" sz="1200" kern="0" noProof="0">
                        <a:solidFill>
                          <a:srgbClr val="000000"/>
                        </a:solidFill>
                        <a:effectLst/>
                        <a:latin typeface="Aptos Narrow"/>
                        <a:ea typeface="+mn-ea"/>
                        <a:cs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ea typeface="+mn-ea"/>
                          <a:cs typeface="Calibri"/>
                        </a:rPr>
                        <a:t>-$ 943,194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082245"/>
                  </a:ext>
                </a:extLst>
              </a:tr>
              <a:tr h="2119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Renewal Reserve Balance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ea typeface="+mn-ea"/>
                          <a:cs typeface="Calibri"/>
                        </a:rPr>
                        <a:t> - 33,821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ea typeface="+mn-ea"/>
                          <a:cs typeface="Calibri"/>
                        </a:rPr>
                        <a:t>- 35,191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ea typeface="+mn-ea"/>
                          <a:cs typeface="Calibri"/>
                        </a:rPr>
                        <a:t>- $ 36,528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176839"/>
                  </a:ext>
                </a:extLst>
              </a:tr>
              <a:tr h="3792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NZ" sz="1200" b="1" kern="0" noProof="0">
                          <a:solidFill>
                            <a:srgbClr val="FF0000"/>
                          </a:solidFill>
                          <a:effectLst/>
                          <a:latin typeface="Aptos Narrow"/>
                          <a:cs typeface="Calibri"/>
                        </a:rPr>
                        <a:t>Loans</a:t>
                      </a:r>
                      <a:endParaRPr lang="en-NZ" sz="1200" noProof="0"/>
                    </a:p>
                  </a:txBody>
                  <a:tcPr marL="68580" marR="68580" marT="0" marB="0" anchor="ctr">
                    <a:lnL w="6350">
                      <a:solidFill>
                        <a:schemeClr val="tx1"/>
                      </a:solidFill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+mn-ea"/>
                          <a:cs typeface="Calibri"/>
                        </a:rPr>
                        <a:t>Closing Balance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/>
                          <a:ea typeface="+mn-ea"/>
                          <a:cs typeface="Calibri"/>
                        </a:rPr>
                        <a:t>30-06-25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NZ" sz="1200" b="1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Closing Balance</a:t>
                      </a:r>
                    </a:p>
                    <a:p>
                      <a:pPr lvl="0" algn="ctr">
                        <a:buNone/>
                      </a:pPr>
                      <a:r>
                        <a:rPr lang="en-NZ" sz="1200" b="1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30-06-26</a:t>
                      </a:r>
                    </a:p>
                  </a:txBody>
                  <a:tcPr marL="68580" marR="68580" marT="0" marB="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NZ" sz="1200" b="1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Closing Balance </a:t>
                      </a:r>
                    </a:p>
                    <a:p>
                      <a:pPr lvl="0" algn="ctr">
                        <a:buNone/>
                      </a:pPr>
                      <a:r>
                        <a:rPr lang="en-NZ" sz="1200" b="1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30-06-27</a:t>
                      </a:r>
                    </a:p>
                  </a:txBody>
                  <a:tcPr marL="68580" marR="68580" marT="0" marB="0"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NZ" sz="1200" b="1" noProof="0">
                          <a:solidFill>
                            <a:schemeClr val="accent6"/>
                          </a:solidFill>
                          <a:effectLst/>
                          <a:latin typeface="Aptos Narrow"/>
                        </a:rPr>
                        <a:t>Remaining Loan Period </a:t>
                      </a:r>
                    </a:p>
                    <a:p>
                      <a:pPr lvl="0" algn="ctr">
                        <a:buNone/>
                      </a:pPr>
                      <a:r>
                        <a:rPr lang="en-NZ" sz="1200" b="1" noProof="0">
                          <a:solidFill>
                            <a:schemeClr val="accent6"/>
                          </a:solidFill>
                          <a:effectLst/>
                          <a:latin typeface="Aptos Narrow"/>
                        </a:rPr>
                        <a:t>30-06-27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tx1"/>
                      </a:solidFill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581145"/>
                  </a:ext>
                </a:extLst>
              </a:tr>
              <a:tr h="2119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0" kern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  <a:cs typeface="Calibri"/>
                        </a:rPr>
                        <a:t>Loan Balances</a:t>
                      </a:r>
                      <a:endParaRPr lang="en-NZ" sz="1200" b="0" noProof="0">
                        <a:solidFill>
                          <a:schemeClr val="accent6"/>
                        </a:solidFill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b="0" noProof="0">
                          <a:solidFill>
                            <a:schemeClr val="accent6"/>
                          </a:solidFill>
                          <a:effectLst/>
                          <a:latin typeface="Aptos Narrow"/>
                        </a:rPr>
                        <a:t>433,967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405,497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375,430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1200" kern="0" noProof="0">
                          <a:solidFill>
                            <a:srgbClr val="000000"/>
                          </a:solidFill>
                          <a:effectLst/>
                          <a:latin typeface="Aptos Narrow"/>
                          <a:cs typeface="Calibri"/>
                        </a:rPr>
                        <a:t>11</a:t>
                      </a:r>
                      <a:endParaRPr lang="en-NZ" sz="1200" noProof="0">
                        <a:effectLst/>
                        <a:latin typeface="Aptos Narrow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46531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5B0DDD1-D1B1-519E-69DE-F5EC2DDC89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07"/>
          <a:stretch/>
        </p:blipFill>
        <p:spPr>
          <a:xfrm>
            <a:off x="10644000" y="0"/>
            <a:ext cx="1548000" cy="2162283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68F16B35-9EC3-F912-8EEF-16BC0578239D}"/>
              </a:ext>
            </a:extLst>
          </p:cNvPr>
          <p:cNvSpPr txBox="1">
            <a:spLocks/>
          </p:cNvSpPr>
          <p:nvPr/>
        </p:nvSpPr>
        <p:spPr>
          <a:xfrm>
            <a:off x="8229132" y="206049"/>
            <a:ext cx="24156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 cap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NZ" sz="2400">
                <a:latin typeface="Calibri"/>
                <a:ea typeface="Calibri"/>
                <a:cs typeface="Calibri"/>
              </a:rPr>
              <a:t>Scheme Budget 2025-26</a:t>
            </a:r>
            <a:endParaRPr lang="en-NZ" sz="2400"/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NZ" sz="24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Pohangina</a:t>
            </a:r>
            <a:r>
              <a:rPr kumimoji="0" lang="en-NZ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- Ōroua</a:t>
            </a:r>
            <a:endParaRPr lang="en-NZ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E53716F-8EBC-66D2-F70E-6A58A5357729}"/>
              </a:ext>
            </a:extLst>
          </p:cNvPr>
          <p:cNvSpPr txBox="1">
            <a:spLocks/>
          </p:cNvSpPr>
          <p:nvPr/>
        </p:nvSpPr>
        <p:spPr>
          <a:xfrm>
            <a:off x="8229668" y="1314045"/>
            <a:ext cx="3962332" cy="330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 cap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NZ" sz="2000" b="0" u="sng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 at Feb. 2026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NZ" sz="2000" b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Rates proposed </a:t>
            </a: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2.7%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NZ" sz="2000" b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Main driver is staff</a:t>
            </a:r>
            <a:r>
              <a:rPr kumimoji="0" lang="en-NZ" sz="2000" b="0" i="0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costs </a:t>
            </a:r>
            <a:endParaRPr lang="en-NZ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5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NZ" sz="2000" b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Reserves were at 11</a:t>
            </a: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% of target and rebalancing </a:t>
            </a:r>
            <a:r>
              <a:rPr lang="en-NZ" sz="2000" b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wa</a:t>
            </a: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 required. </a:t>
            </a:r>
            <a:endParaRPr lang="en-NZ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Of note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Scheme has landowner contributions for some works.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Scheme has demand that outstrips funding available.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C16481-4AA3-776E-91BC-43284838D522}"/>
              </a:ext>
            </a:extLst>
          </p:cNvPr>
          <p:cNvSpPr txBox="1">
            <a:spLocks/>
          </p:cNvSpPr>
          <p:nvPr/>
        </p:nvSpPr>
        <p:spPr>
          <a:xfrm>
            <a:off x="8150977" y="4790547"/>
            <a:ext cx="4030717" cy="13080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 cap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NZ" sz="2000" b="0" u="sng">
                <a:latin typeface="Calibri"/>
                <a:ea typeface="Calibri"/>
                <a:cs typeface="Calibri"/>
              </a:rPr>
              <a:t>May 2026</a:t>
            </a:r>
            <a:br>
              <a:rPr lang="en-NZ" sz="2000" b="0">
                <a:latin typeface="Calibri"/>
                <a:ea typeface="Calibri"/>
                <a:cs typeface="Calibri"/>
              </a:rPr>
            </a:br>
            <a:r>
              <a:rPr lang="en-NZ" sz="2000" b="0">
                <a:latin typeface="Calibri"/>
                <a:ea typeface="Calibri"/>
                <a:cs typeface="Calibri"/>
              </a:rPr>
              <a:t>Subsequent Council decisions in April to discuss today.</a:t>
            </a:r>
            <a:endParaRPr lang="en-NZ" sz="2000" b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NZ" sz="5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20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9976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3DDAC99-09B6-B127-DC64-04983B3A7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76868B-8D2A-27E9-996F-0FDD28E9AA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23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F9388B2-1394-2BA4-6561-F655A5662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A4E7DF-A727-0383-7A64-A1FFF195C1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98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260C04D-EF7E-5BED-B6ED-B3C5D2BF1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216961-8496-2925-8F53-193A874C1C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66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97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275E2-E49C-F441-0D22-6CEED17A1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17D72-FD39-F133-4F7C-FFB95A2C9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33" y="162873"/>
            <a:ext cx="11103207" cy="498598"/>
          </a:xfrm>
        </p:spPr>
        <p:txBody>
          <a:bodyPr/>
          <a:lstStyle/>
          <a:p>
            <a:r>
              <a:rPr lang="en-GB"/>
              <a:t>Repair priorities – all repairs merged list $1.45M (33 jobs)</a:t>
            </a:r>
            <a:endParaRPr lang="en-NZ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8B1CFA3-B36D-70C8-8E74-96DC5696DAD7}"/>
              </a:ext>
            </a:extLst>
          </p:cNvPr>
          <p:cNvGraphicFramePr>
            <a:graphicFrameLocks noGrp="1"/>
          </p:cNvGraphicFramePr>
          <p:nvPr/>
        </p:nvGraphicFramePr>
        <p:xfrm>
          <a:off x="418233" y="2306474"/>
          <a:ext cx="4925290" cy="4167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058">
                  <a:extLst>
                    <a:ext uri="{9D8B030D-6E8A-4147-A177-3AD203B41FA5}">
                      <a16:colId xmlns:a16="http://schemas.microsoft.com/office/drawing/2014/main" val="1489107018"/>
                    </a:ext>
                  </a:extLst>
                </a:gridCol>
                <a:gridCol w="985058">
                  <a:extLst>
                    <a:ext uri="{9D8B030D-6E8A-4147-A177-3AD203B41FA5}">
                      <a16:colId xmlns:a16="http://schemas.microsoft.com/office/drawing/2014/main" val="727458650"/>
                    </a:ext>
                  </a:extLst>
                </a:gridCol>
                <a:gridCol w="985058">
                  <a:extLst>
                    <a:ext uri="{9D8B030D-6E8A-4147-A177-3AD203B41FA5}">
                      <a16:colId xmlns:a16="http://schemas.microsoft.com/office/drawing/2014/main" val="1670281513"/>
                    </a:ext>
                  </a:extLst>
                </a:gridCol>
                <a:gridCol w="985058">
                  <a:extLst>
                    <a:ext uri="{9D8B030D-6E8A-4147-A177-3AD203B41FA5}">
                      <a16:colId xmlns:a16="http://schemas.microsoft.com/office/drawing/2014/main" val="41878410"/>
                    </a:ext>
                  </a:extLst>
                </a:gridCol>
                <a:gridCol w="985058">
                  <a:extLst>
                    <a:ext uri="{9D8B030D-6E8A-4147-A177-3AD203B41FA5}">
                      <a16:colId xmlns:a16="http://schemas.microsoft.com/office/drawing/2014/main" val="409015362"/>
                    </a:ext>
                  </a:extLst>
                </a:gridCol>
              </a:tblGrid>
              <a:tr h="28818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River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Priority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Engineer’s Estimate ($)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Progress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1392867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12,000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2959299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75,000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8718153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83,473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8346892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P1 subtotal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170,473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139996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55,000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828535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1559652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0725169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49,000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1422461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3398956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1693231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22,500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1543144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9580401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1009492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100,000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1746646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554818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35,000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8132758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22,500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43932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4062969"/>
                  </a:ext>
                </a:extLst>
              </a:tr>
              <a:tr h="2027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7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P2 subtotal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446,000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8876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ED7AA4-28A4-A5E3-D47F-F63096F6BB1D}"/>
              </a:ext>
            </a:extLst>
          </p:cNvPr>
          <p:cNvGraphicFramePr>
            <a:graphicFrameLocks noGrp="1"/>
          </p:cNvGraphicFramePr>
          <p:nvPr/>
        </p:nvGraphicFramePr>
        <p:xfrm>
          <a:off x="5548119" y="926382"/>
          <a:ext cx="5105400" cy="4007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1489107018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72745865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1670281513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4187841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409015362"/>
                    </a:ext>
                  </a:extLst>
                </a:gridCol>
              </a:tblGrid>
              <a:tr h="22225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NZ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P3</a:t>
                      </a:r>
                    </a:p>
                  </a:txBody>
                  <a:tcPr marL="9525" marR="857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60,000</a:t>
                      </a:r>
                    </a:p>
                  </a:txBody>
                  <a:tcPr marL="9525" marR="857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41563"/>
                  </a:ext>
                </a:extLst>
              </a:tr>
              <a:tr h="22225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5,000</a:t>
                      </a:r>
                    </a:p>
                  </a:txBody>
                  <a:tcPr marL="9525" marR="857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392867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2959299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80,000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8718153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8346892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20,000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9139996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150,000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828535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1559652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50,000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0725169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1422461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100,000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3398956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40,000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1693231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7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P3 subtotal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685,000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543144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9580401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1009492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2,000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1746646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65,000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Planning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554818"/>
                  </a:ext>
                </a:extLst>
              </a:tr>
              <a:tr h="20424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7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P4 subtotal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157,000</a:t>
                      </a:r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132758"/>
                  </a:ext>
                </a:extLst>
              </a:tr>
              <a:tr h="301314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1"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FUTURE WORK TOTAL</a:t>
                      </a:r>
                    </a:p>
                  </a:txBody>
                  <a:tcPr marL="85725" marR="9525" marT="9525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857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$1,458,473</a:t>
                      </a:r>
                    </a:p>
                  </a:txBody>
                  <a:tcPr marL="9525" marR="85725" marT="952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4393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ECFC40-F817-832B-5A42-B3C3F374FB24}"/>
              </a:ext>
            </a:extLst>
          </p:cNvPr>
          <p:cNvGraphicFramePr>
            <a:graphicFrameLocks noGrp="1"/>
          </p:cNvGraphicFramePr>
          <p:nvPr/>
        </p:nvGraphicFramePr>
        <p:xfrm>
          <a:off x="5548120" y="4965168"/>
          <a:ext cx="5105399" cy="1354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863">
                  <a:extLst>
                    <a:ext uri="{9D8B030D-6E8A-4147-A177-3AD203B41FA5}">
                      <a16:colId xmlns:a16="http://schemas.microsoft.com/office/drawing/2014/main" val="1489107018"/>
                    </a:ext>
                  </a:extLst>
                </a:gridCol>
                <a:gridCol w="1023384">
                  <a:extLst>
                    <a:ext uri="{9D8B030D-6E8A-4147-A177-3AD203B41FA5}">
                      <a16:colId xmlns:a16="http://schemas.microsoft.com/office/drawing/2014/main" val="727458650"/>
                    </a:ext>
                  </a:extLst>
                </a:gridCol>
                <a:gridCol w="1023384">
                  <a:extLst>
                    <a:ext uri="{9D8B030D-6E8A-4147-A177-3AD203B41FA5}">
                      <a16:colId xmlns:a16="http://schemas.microsoft.com/office/drawing/2014/main" val="1670281513"/>
                    </a:ext>
                  </a:extLst>
                </a:gridCol>
                <a:gridCol w="808519">
                  <a:extLst>
                    <a:ext uri="{9D8B030D-6E8A-4147-A177-3AD203B41FA5}">
                      <a16:colId xmlns:a16="http://schemas.microsoft.com/office/drawing/2014/main" val="41878410"/>
                    </a:ext>
                  </a:extLst>
                </a:gridCol>
                <a:gridCol w="1238249">
                  <a:extLst>
                    <a:ext uri="{9D8B030D-6E8A-4147-A177-3AD203B41FA5}">
                      <a16:colId xmlns:a16="http://schemas.microsoft.com/office/drawing/2014/main" val="409015362"/>
                    </a:ext>
                  </a:extLst>
                </a:gridCol>
              </a:tblGrid>
              <a:tr h="17771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Pohangina</a:t>
                      </a:r>
                    </a:p>
                  </a:txBody>
                  <a:tcPr marL="857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(blank)</a:t>
                      </a:r>
                    </a:p>
                  </a:txBody>
                  <a:tcPr marL="9525" marR="857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 Scheme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392867"/>
                  </a:ext>
                </a:extLst>
              </a:tr>
              <a:tr h="16298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Tokeawa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(blank)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a Repair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2959299"/>
                  </a:ext>
                </a:extLst>
              </a:tr>
              <a:tr h="25588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sng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10,000.00 </a:t>
                      </a: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Landowner Not Sure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8718153"/>
                  </a:ext>
                </a:extLst>
              </a:tr>
              <a:tr h="25588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sng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44,000.00 </a:t>
                      </a: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Landowner Not Sure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8346892"/>
                  </a:ext>
                </a:extLst>
              </a:tr>
              <a:tr h="16298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Ōroua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sng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45,000.00 </a:t>
                      </a:r>
                      <a:endParaRPr lang="en-NZ" sz="1000" b="0" i="0" u="none" strike="noStrike">
                        <a:solidFill>
                          <a:srgbClr val="15608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Completed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9139996"/>
                  </a:ext>
                </a:extLst>
              </a:tr>
              <a:tr h="3389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Work no longer on future work list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NZ" sz="1000" b="0" i="0" u="none" strike="noStrike">
                          <a:solidFill>
                            <a:srgbClr val="156082"/>
                          </a:solidFill>
                          <a:effectLst/>
                          <a:latin typeface="Calibri" panose="020F0502020204030204" pitchFamily="34" charset="0"/>
                        </a:rPr>
                        <a:t>$99,000</a:t>
                      </a:r>
                    </a:p>
                  </a:txBody>
                  <a:tcPr marL="9525" marR="857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NZ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82853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B203FEF-FEFB-9FC6-54FF-AF47EE050498}"/>
              </a:ext>
            </a:extLst>
          </p:cNvPr>
          <p:cNvGraphicFramePr>
            <a:graphicFrameLocks noGrp="1"/>
          </p:cNvGraphicFramePr>
          <p:nvPr/>
        </p:nvGraphicFramePr>
        <p:xfrm>
          <a:off x="418234" y="797640"/>
          <a:ext cx="4925289" cy="137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05">
                  <a:extLst>
                    <a:ext uri="{9D8B030D-6E8A-4147-A177-3AD203B41FA5}">
                      <a16:colId xmlns:a16="http://schemas.microsoft.com/office/drawing/2014/main" val="1538565141"/>
                    </a:ext>
                  </a:extLst>
                </a:gridCol>
                <a:gridCol w="4596184">
                  <a:extLst>
                    <a:ext uri="{9D8B030D-6E8A-4147-A177-3AD203B41FA5}">
                      <a16:colId xmlns:a16="http://schemas.microsoft.com/office/drawing/2014/main" val="1674819851"/>
                    </a:ext>
                  </a:extLst>
                </a:gridCol>
              </a:tblGrid>
              <a:tr h="2172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NZ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en-NZ" sz="10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Priority definitions &amp; prerequisites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3511867"/>
                  </a:ext>
                </a:extLst>
              </a:tr>
              <a:tr h="21727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9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P1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900" i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Parcel-land or Infrastructure (House or cowshed) at risk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3608424"/>
                  </a:ext>
                </a:extLst>
              </a:tr>
              <a:tr h="21727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9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P2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900" i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Fragile asset under threat or a ‘quick win’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3770923"/>
                  </a:ext>
                </a:extLst>
              </a:tr>
              <a:tr h="21727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9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P3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900" i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Parcel-land or Scheme asset (River structure) at risk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5081101"/>
                  </a:ext>
                </a:extLst>
              </a:tr>
              <a:tr h="286314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9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P4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900" i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Parcel-land with no asset (River structure) at risk / Accretion land / No recent investment / Farming infrastructure (Fence, Farm race, Irrigation equipment) at risk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9340691"/>
                  </a:ext>
                </a:extLst>
              </a:tr>
              <a:tr h="21727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NZ" sz="9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P5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900" i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Completed or Cancelled</a:t>
                      </a:r>
                      <a:endParaRPr lang="en-NZ" sz="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0097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453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538F7-D05B-EC1E-AACF-20CB8421D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5E865-C783-A6E3-D255-12A9A469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02" y="120616"/>
            <a:ext cx="10629556" cy="498598"/>
          </a:xfrm>
        </p:spPr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2026-27 Maintenance and Repair Options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1197362-44AC-E041-BFC7-357A24F466FA}"/>
              </a:ext>
            </a:extLst>
          </p:cNvPr>
          <p:cNvSpPr txBox="1">
            <a:spLocks/>
          </p:cNvSpPr>
          <p:nvPr/>
        </p:nvSpPr>
        <p:spPr>
          <a:xfrm>
            <a:off x="143702" y="773522"/>
            <a:ext cx="7628698" cy="181965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Option 1 would leave the repair budget of $271,241</a:t>
            </a:r>
          </a:p>
          <a:p>
            <a:r>
              <a:rPr lang="en-GB"/>
              <a:t>Option 2 would leave a repair budget of $773,526 </a:t>
            </a:r>
          </a:p>
          <a:p>
            <a:r>
              <a:rPr lang="en-GB"/>
              <a:t>Both include landowner share. Note more landowner share required for option 2 and more staff time as it is a bigger repair programme</a:t>
            </a:r>
            <a:endParaRPr lang="en-US"/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F1C2A-EEC8-342F-F44D-3ACEE121F3B9}"/>
              </a:ext>
            </a:extLst>
          </p:cNvPr>
          <p:cNvSpPr txBox="1">
            <a:spLocks/>
          </p:cNvSpPr>
          <p:nvPr/>
        </p:nvSpPr>
        <p:spPr>
          <a:xfrm>
            <a:off x="143702" y="2821778"/>
            <a:ext cx="7628698" cy="181965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To do all of the priority 1 (P1) jobs (3) a budget of $170k is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To do all of the P2 jobs (14) a budget of $446k is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To do all of the P3 jobs (12) a budget of $685k is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To do all of the P4 jobs (4) a budget of $157k is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5A2D935-BC5E-C27E-8638-5E3C3E1CB30B}"/>
              </a:ext>
            </a:extLst>
          </p:cNvPr>
          <p:cNvSpPr txBox="1">
            <a:spLocks/>
          </p:cNvSpPr>
          <p:nvPr/>
        </p:nvSpPr>
        <p:spPr>
          <a:xfrm>
            <a:off x="143702" y="4784690"/>
            <a:ext cx="7628698" cy="181965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With option 1, could do all of the P1 jobs, and a few P2 jobs  </a:t>
            </a:r>
          </a:p>
          <a:p>
            <a:r>
              <a:rPr lang="en-GB"/>
              <a:t>With option 2, could potentially do all of the P1 and P2 jobs </a:t>
            </a:r>
          </a:p>
          <a:p>
            <a:r>
              <a:rPr lang="en-GB"/>
              <a:t>Both options would likely be short on staff capacity to do so </a:t>
            </a:r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3C28E33-B3D1-CD79-1E21-45BB7B57315F}"/>
              </a:ext>
            </a:extLst>
          </p:cNvPr>
          <p:cNvSpPr txBox="1">
            <a:spLocks/>
          </p:cNvSpPr>
          <p:nvPr/>
        </p:nvSpPr>
        <p:spPr>
          <a:xfrm>
            <a:off x="7964424" y="773522"/>
            <a:ext cx="3965448" cy="529809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With maintenance option 1 plus $270k of repairs is a total budget of $974k 45% more than the annual plan budget. </a:t>
            </a:r>
          </a:p>
          <a:p>
            <a:endParaRPr lang="en-GB"/>
          </a:p>
          <a:p>
            <a:r>
              <a:rPr lang="en-GB"/>
              <a:t>With maintenance option 2 plus $770k of repairs is a total budget of $1.275M, 90% more than the annual plan budget.</a:t>
            </a:r>
          </a:p>
          <a:p>
            <a:endParaRPr lang="en-GB"/>
          </a:p>
          <a:p>
            <a:r>
              <a:rPr lang="en-GB"/>
              <a:t>Both examples above have not accounted for the additional staff time, or the consented costs. </a:t>
            </a:r>
          </a:p>
          <a:p>
            <a:endParaRPr lang="en-GB"/>
          </a:p>
          <a:p>
            <a:r>
              <a:rPr lang="en-GB"/>
              <a:t> </a:t>
            </a:r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55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E15BF-6F2B-5F4D-DDE4-5CED88857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FCC705B-E0CA-EE9D-08AA-207915746ADA}"/>
              </a:ext>
            </a:extLst>
          </p:cNvPr>
          <p:cNvSpPr txBox="1">
            <a:spLocks/>
          </p:cNvSpPr>
          <p:nvPr/>
        </p:nvSpPr>
        <p:spPr>
          <a:xfrm>
            <a:off x="4050891" y="2867070"/>
            <a:ext cx="7982613" cy="35431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/>
              <a:t>Summary: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ea typeface="Calibri"/>
                <a:cs typeface="Calibri"/>
              </a:rPr>
              <a:t>Prior to February event scheme had spent 63% of the maintenance and repair budget (60% through the year). See Table above.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ea typeface="Calibri"/>
                <a:cs typeface="Calibri"/>
              </a:rPr>
              <a:t>The April item sought Council approval for the scheme committee decisions to:</a:t>
            </a:r>
          </a:p>
          <a:p>
            <a:pPr marL="463550" lvl="1" indent="-285750"/>
            <a:r>
              <a:rPr lang="en-GB" sz="1600">
                <a:latin typeface="Calibri"/>
                <a:ea typeface="Calibri"/>
                <a:cs typeface="Calibri"/>
              </a:rPr>
              <a:t>Reallocate funds intended to go to reserves. </a:t>
            </a:r>
          </a:p>
          <a:p>
            <a:pPr marL="463550" lvl="1" indent="-285750"/>
            <a:r>
              <a:rPr lang="en-GB" sz="1600">
                <a:latin typeface="Calibri"/>
                <a:ea typeface="Calibri"/>
                <a:cs typeface="Calibri"/>
              </a:rPr>
              <a:t>To drawdown all of the reserves.</a:t>
            </a:r>
          </a:p>
          <a:p>
            <a:pPr marL="463550" lvl="1" indent="-285750"/>
            <a:r>
              <a:rPr lang="en-GB" sz="1600">
                <a:latin typeface="Calibri"/>
                <a:ea typeface="Calibri"/>
                <a:cs typeface="Calibri"/>
              </a:rPr>
              <a:t>To drawdown a scheme loan of $1 million (M) over several years.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ea typeface="Calibri"/>
                <a:cs typeface="Calibri"/>
              </a:rPr>
              <a:t>The Council item sought a loan of $200k. In part due to the item being focussed on delivery to 30 June 2026. Also, as there is not staff capacity to deliver $1M of additional work.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ea typeface="Calibri"/>
                <a:cs typeface="Calibri"/>
              </a:rPr>
              <a:t>Council approved the funding requests (see Table to the left). After considering costs an additional $345k is available more than doubling the available budget for works in the 2025-26 year.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ea typeface="Calibri"/>
                <a:cs typeface="Calibri"/>
              </a:rPr>
              <a:t>Works have continued. Staff capacity has been increased staff from Tararua.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ea typeface="Calibri"/>
                <a:cs typeface="Calibri"/>
              </a:rPr>
              <a:t>Next few slides show the planned work and seek feedback on priorities.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27245-216E-02C1-394F-B1465610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64" y="114582"/>
            <a:ext cx="11039668" cy="1163395"/>
          </a:xfrm>
        </p:spPr>
        <p:txBody>
          <a:bodyPr/>
          <a:lstStyle/>
          <a:p>
            <a:r>
              <a:rPr lang="en-GB" sz="2800">
                <a:latin typeface="Calibri"/>
                <a:ea typeface="Calibri"/>
                <a:cs typeface="Calibri"/>
              </a:rPr>
              <a:t>Budget spend and new approvals </a:t>
            </a:r>
            <a:r>
              <a:rPr lang="en-GB" sz="2000">
                <a:latin typeface="Calibri"/>
                <a:ea typeface="Calibri"/>
                <a:cs typeface="Calibri"/>
              </a:rPr>
              <a:t>(Summary of </a:t>
            </a:r>
            <a:r>
              <a:rPr lang="en-GB" sz="2000">
                <a:latin typeface="Calibri"/>
                <a:ea typeface="Calibri"/>
                <a:cs typeface="Calibri"/>
                <a:hlinkClick r:id="rId2"/>
              </a:rPr>
              <a:t>April Council Item</a:t>
            </a:r>
            <a:r>
              <a:rPr lang="en-GB" sz="2000">
                <a:latin typeface="Calibri"/>
                <a:ea typeface="Calibri"/>
                <a:cs typeface="Calibri"/>
              </a:rPr>
              <a:t> pages 111 to 116)</a:t>
            </a:r>
            <a:br>
              <a:rPr lang="en-NZ">
                <a:latin typeface="Calibri"/>
                <a:ea typeface="Calibri"/>
                <a:cs typeface="Calibri"/>
              </a:rPr>
            </a:br>
            <a:endParaRPr lang="en-NZ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AF6C242-4BFB-DD3C-0683-AF13D41DE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014933"/>
              </p:ext>
            </p:extLst>
          </p:nvPr>
        </p:nvGraphicFramePr>
        <p:xfrm>
          <a:off x="582356" y="696279"/>
          <a:ext cx="10899272" cy="2526088"/>
        </p:xfrm>
        <a:graphic>
          <a:graphicData uri="http://schemas.openxmlformats.org/drawingml/2006/table">
            <a:tbl>
              <a:tblPr/>
              <a:tblGrid>
                <a:gridCol w="1844492">
                  <a:extLst>
                    <a:ext uri="{9D8B030D-6E8A-4147-A177-3AD203B41FA5}">
                      <a16:colId xmlns:a16="http://schemas.microsoft.com/office/drawing/2014/main" val="799731674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3562583948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4088382032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209710698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4062703871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538540745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3310446343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2359922503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2247475710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2068402761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1033878205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280343602"/>
                    </a:ext>
                  </a:extLst>
                </a:gridCol>
                <a:gridCol w="754565">
                  <a:extLst>
                    <a:ext uri="{9D8B030D-6E8A-4147-A177-3AD203B41FA5}">
                      <a16:colId xmlns:a16="http://schemas.microsoft.com/office/drawing/2014/main" val="1342019499"/>
                    </a:ext>
                  </a:extLst>
                </a:gridCol>
              </a:tblGrid>
              <a:tr h="261416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Budget status prior to the April paper</a:t>
                      </a:r>
                    </a:p>
                  </a:txBody>
                  <a:tcPr marL="8043" marR="8043" marT="80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Maintenance Budget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Repair Budget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308752"/>
                  </a:ext>
                </a:extLst>
              </a:tr>
              <a:tr h="52282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# of jobs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($)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% of budget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budget remaining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# of jobs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($)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% of budget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budget remaining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# of jobs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($)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% of budget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budget remaining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842156"/>
                  </a:ext>
                </a:extLst>
              </a:tr>
              <a:tr h="2614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Budget at start of year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279,980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133,284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413,264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639970"/>
                  </a:ext>
                </a:extLst>
              </a:tr>
              <a:tr h="2614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Completed by Feb 2025 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157,730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56%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122,250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103,302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78%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29,982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261,032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63%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152,232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07213"/>
                  </a:ext>
                </a:extLst>
              </a:tr>
              <a:tr h="2614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 March to Early April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19,255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7%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45,000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34%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64,255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16%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437362"/>
                  </a:ext>
                </a:extLst>
              </a:tr>
              <a:tr h="2614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to early April 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176,985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63%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102,995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148,302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111%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-15,018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</a:t>
                      </a: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325,287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79%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87,977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992792"/>
                  </a:ext>
                </a:extLst>
              </a:tr>
              <a:tr h="261416">
                <a:tc gridSpan="1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The two maintenance jobs in March April were in the lower Ōroua and </a:t>
                      </a:r>
                      <a:r>
                        <a:rPr lang="en-NZ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Tokeawa</a:t>
                      </a: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in the Pohangina. The repair job in April was in the </a:t>
                      </a:r>
                      <a:r>
                        <a:rPr lang="en-NZ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Ōroua River </a:t>
                      </a: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  <a:p>
                      <a:pPr algn="l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549486"/>
                  </a:ext>
                </a:extLst>
              </a:tr>
              <a:tr h="261416">
                <a:tc gridSpan="13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NZ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8043" marR="8043" marT="80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83235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3CA8FA-13F9-3949-24A2-B18C8D668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74847"/>
              </p:ext>
            </p:extLst>
          </p:nvPr>
        </p:nvGraphicFramePr>
        <p:xfrm>
          <a:off x="582356" y="2867070"/>
          <a:ext cx="3310039" cy="3543187"/>
        </p:xfrm>
        <a:graphic>
          <a:graphicData uri="http://schemas.openxmlformats.org/drawingml/2006/table">
            <a:tbl>
              <a:tblPr/>
              <a:tblGrid>
                <a:gridCol w="2466916">
                  <a:extLst>
                    <a:ext uri="{9D8B030D-6E8A-4147-A177-3AD203B41FA5}">
                      <a16:colId xmlns:a16="http://schemas.microsoft.com/office/drawing/2014/main" val="3653321988"/>
                    </a:ext>
                  </a:extLst>
                </a:gridCol>
                <a:gridCol w="843123">
                  <a:extLst>
                    <a:ext uri="{9D8B030D-6E8A-4147-A177-3AD203B41FA5}">
                      <a16:colId xmlns:a16="http://schemas.microsoft.com/office/drawing/2014/main" val="2740352651"/>
                    </a:ext>
                  </a:extLst>
                </a:gridCol>
              </a:tblGrid>
              <a:tr h="296391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Proposed work plan: budget considerations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855633"/>
                  </a:ext>
                </a:extLst>
              </a:tr>
              <a:tr h="231914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Remaining budget (at April 2026)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565756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Remaing maintenance budget 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102,995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332273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Sub total 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102,995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780633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Additional budget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909093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Reserves drawdown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72,283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16191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Budget in 2025-26 for reserves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60,000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726547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Loan drawdown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200,000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727293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Sub-total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332,283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017717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Estimated additonal costs 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394094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Additional staff time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-30,000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209055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Consenting costs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-45,000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63451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Overspend on repairs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-15,018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281513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Sub-total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-90,018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478772"/>
                  </a:ext>
                </a:extLst>
              </a:tr>
              <a:tr h="23191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Net budget to spend </a:t>
                      </a:r>
                    </a:p>
                  </a:txBody>
                  <a:tcPr marL="4778" marR="4778" marT="47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NZ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345,260</a:t>
                      </a:r>
                    </a:p>
                  </a:txBody>
                  <a:tcPr marL="4778" marR="4778" marT="47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38496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2C43C237-E8C7-B146-12D4-E8D24CF2C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892" y="5962525"/>
            <a:ext cx="1667108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0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F51C7-3ECD-95BE-ACCB-2A38DA9D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95" y="355838"/>
            <a:ext cx="11100435" cy="443198"/>
          </a:xfrm>
        </p:spPr>
        <p:txBody>
          <a:bodyPr/>
          <a:lstStyle/>
          <a:p>
            <a:r>
              <a:rPr lang="en-GB" sz="3200"/>
              <a:t>Works to progress over April/May </a:t>
            </a:r>
            <a:r>
              <a:rPr lang="en-GB" sz="3200">
                <a:highlight>
                  <a:srgbClr val="FFFFFF"/>
                </a:highlight>
              </a:rPr>
              <a:t>and planned to 30 June 2026</a:t>
            </a:r>
            <a:r>
              <a:rPr lang="en-GB" sz="3200"/>
              <a:t> </a:t>
            </a:r>
            <a:endParaRPr lang="en-NZ" sz="320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30519B3-65EB-2E81-20BA-C0D83EF94A4D}"/>
              </a:ext>
            </a:extLst>
          </p:cNvPr>
          <p:cNvSpPr txBox="1">
            <a:spLocks/>
          </p:cNvSpPr>
          <p:nvPr/>
        </p:nvSpPr>
        <p:spPr>
          <a:xfrm>
            <a:off x="481095" y="799037"/>
            <a:ext cx="11015580" cy="5574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>
                <a:latin typeface="Calibri"/>
                <a:ea typeface="Calibri"/>
                <a:cs typeface="Calibri"/>
              </a:rPr>
              <a:t>Decisions are required on what works to advance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Calibri"/>
                <a:ea typeface="Calibri"/>
                <a:cs typeface="Calibri"/>
              </a:rPr>
              <a:t>This year (to be completed or planned in the period to 30 June 2026) and over the 1 July 2026 to 30 June 2027 period.</a:t>
            </a:r>
          </a:p>
          <a:p>
            <a:endParaRPr lang="en-GB" sz="1800">
              <a:latin typeface="Calibri"/>
              <a:ea typeface="Calibri"/>
              <a:cs typeface="Calibri"/>
            </a:endParaRPr>
          </a:p>
          <a:p>
            <a:r>
              <a:rPr lang="en-GB" sz="1800" b="1">
                <a:latin typeface="Calibri"/>
                <a:ea typeface="Calibri"/>
                <a:cs typeface="Calibri"/>
              </a:rPr>
              <a:t>Items for consideration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Calibri"/>
                <a:ea typeface="Calibri"/>
                <a:cs typeface="Calibri"/>
              </a:rPr>
              <a:t>The 11 repair jobs prioritised in August 2025. Four of these a now complete.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Calibri"/>
                <a:ea typeface="Calibri"/>
                <a:cs typeface="Calibri"/>
              </a:rPr>
              <a:t>The 38 repair jobs identified post the February event and shown in the March scheme meeting </a:t>
            </a:r>
            <a:r>
              <a:rPr lang="en-GB" sz="1800" err="1">
                <a:latin typeface="Calibri"/>
                <a:ea typeface="Calibri"/>
                <a:cs typeface="Calibri"/>
              </a:rPr>
              <a:t>powerpoint</a:t>
            </a:r>
            <a:r>
              <a:rPr lang="en-GB" sz="1800">
                <a:latin typeface="Calibri"/>
                <a:ea typeface="Calibri"/>
                <a:cs typeface="Calibri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Calibri"/>
                <a:ea typeface="Calibri"/>
                <a:cs typeface="Calibri"/>
              </a:rPr>
              <a:t>Any new repair (currently unknown) jobs that are identified over the period from now to 30 June 2026.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Calibri"/>
                <a:ea typeface="Calibri"/>
                <a:cs typeface="Calibri"/>
              </a:rPr>
              <a:t>Other costs for the scheme, consenting, staff, etc.  </a:t>
            </a:r>
          </a:p>
          <a:p>
            <a:endParaRPr lang="en-GB" sz="1800">
              <a:latin typeface="Calibri"/>
              <a:ea typeface="Calibri"/>
              <a:cs typeface="Calibri"/>
            </a:endParaRPr>
          </a:p>
          <a:p>
            <a:r>
              <a:rPr lang="en-GB" sz="1800" b="1">
                <a:latin typeface="Calibri"/>
                <a:ea typeface="Calibri"/>
                <a:cs typeface="Calibri"/>
              </a:rPr>
              <a:t>Staff are currently planning to complete 6 jobs over the period to 30 June 2026: 3 maintenance jobs. 3 repair jobs </a:t>
            </a:r>
          </a:p>
          <a:p>
            <a:endParaRPr lang="en-GB" sz="1800" b="1">
              <a:latin typeface="Calibri"/>
              <a:ea typeface="Calibri"/>
              <a:cs typeface="Calibri"/>
            </a:endParaRPr>
          </a:p>
          <a:p>
            <a:r>
              <a:rPr lang="en-GB" sz="1800" b="1">
                <a:latin typeface="Calibri"/>
                <a:ea typeface="Calibri"/>
                <a:cs typeface="Calibri"/>
              </a:rPr>
              <a:t>Budget implications</a:t>
            </a:r>
            <a:r>
              <a:rPr lang="en-GB" sz="1800">
                <a:latin typeface="Calibri"/>
                <a:ea typeface="Calibri"/>
                <a:cs typeface="Calibri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Calibri"/>
                <a:ea typeface="Calibri"/>
                <a:cs typeface="Calibri"/>
              </a:rPr>
              <a:t>Based on this, the budget is not expected to draw down all of the reserves or any of the approved loan.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Calibri"/>
                <a:ea typeface="Calibri"/>
                <a:cs typeface="Calibri"/>
              </a:rPr>
              <a:t>This would provide approx. $217k to transfer through to next years work programme.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Calibri"/>
                <a:ea typeface="Calibri"/>
                <a:cs typeface="Calibri"/>
              </a:rPr>
              <a:t>This would not impact the projected rates increase for next year.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Calibri"/>
                <a:ea typeface="Calibri"/>
                <a:cs typeface="Calibri"/>
              </a:rPr>
              <a:t>Reallocating the budgeted amount for reserve contributions ($60k) could add a further $60k for works.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Calibri"/>
                <a:ea typeface="Calibri"/>
                <a:cs typeface="Calibri"/>
              </a:rPr>
              <a:t>Options for the additional funding are presented as a starting point for consideration below. </a:t>
            </a:r>
            <a:endParaRPr lang="en-NZ" sz="1800"/>
          </a:p>
        </p:txBody>
      </p:sp>
    </p:spTree>
    <p:extLst>
      <p:ext uri="{BB962C8B-B14F-4D97-AF65-F5344CB8AC3E}">
        <p14:creationId xmlns:p14="http://schemas.microsoft.com/office/powerpoint/2010/main" val="297680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0CC22-7C4A-DA58-2FCA-410629A6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08" y="390267"/>
            <a:ext cx="11152904" cy="443198"/>
          </a:xfrm>
        </p:spPr>
        <p:txBody>
          <a:bodyPr/>
          <a:lstStyle/>
          <a:p>
            <a:r>
              <a:rPr lang="en-GB" sz="3200">
                <a:latin typeface="Calibri"/>
                <a:ea typeface="Calibri"/>
                <a:cs typeface="Calibri"/>
              </a:rPr>
              <a:t>Current work in progress and planning to 30 June 2026</a:t>
            </a:r>
            <a:endParaRPr lang="en-NZ" sz="320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938C63B-3DF9-96BA-B2B8-FCA02A535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212022"/>
              </p:ext>
            </p:extLst>
          </p:nvPr>
        </p:nvGraphicFramePr>
        <p:xfrm>
          <a:off x="463008" y="951570"/>
          <a:ext cx="7372656" cy="534733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12325">
                  <a:extLst>
                    <a:ext uri="{9D8B030D-6E8A-4147-A177-3AD203B41FA5}">
                      <a16:colId xmlns:a16="http://schemas.microsoft.com/office/drawing/2014/main" val="675585757"/>
                    </a:ext>
                  </a:extLst>
                </a:gridCol>
                <a:gridCol w="1819256">
                  <a:extLst>
                    <a:ext uri="{9D8B030D-6E8A-4147-A177-3AD203B41FA5}">
                      <a16:colId xmlns:a16="http://schemas.microsoft.com/office/drawing/2014/main" val="2351587358"/>
                    </a:ext>
                  </a:extLst>
                </a:gridCol>
                <a:gridCol w="1691533">
                  <a:extLst>
                    <a:ext uri="{9D8B030D-6E8A-4147-A177-3AD203B41FA5}">
                      <a16:colId xmlns:a16="http://schemas.microsoft.com/office/drawing/2014/main" val="4051194897"/>
                    </a:ext>
                  </a:extLst>
                </a:gridCol>
                <a:gridCol w="2049542">
                  <a:extLst>
                    <a:ext uri="{9D8B030D-6E8A-4147-A177-3AD203B41FA5}">
                      <a16:colId xmlns:a16="http://schemas.microsoft.com/office/drawing/2014/main" val="277280075"/>
                    </a:ext>
                  </a:extLst>
                </a:gridCol>
              </a:tblGrid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Maintenance Jobs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2025-26 ($)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effectLst/>
                        </a:rPr>
                        <a:t>2026-27 ($)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2455559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Ōroua Maintenance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 Currently underway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60,000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1361510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Coulters Line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 Programmed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 40,000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4409664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Upper Ōroua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 In discussion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21,000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9394274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Tokeawa Poplars</a:t>
                      </a:r>
                      <a:endParaRPr lang="en-US" sz="140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 Proposed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 21,000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79357015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Raumai</a:t>
                      </a:r>
                      <a:endParaRPr lang="en-US" sz="140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 Proposed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60,000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4695036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effectLst/>
                        </a:rPr>
                        <a:t>Sub-total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 121,000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81,000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222634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Consent cost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effectLst/>
                        </a:rPr>
                        <a:t>Sub-total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20,000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Could be $100k or more*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5388362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Repair Jobs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5275096"/>
                  </a:ext>
                </a:extLst>
              </a:tr>
              <a:tr h="4175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Silks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 Completed awaiting invoice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B050"/>
                          </a:solidFill>
                          <a:effectLst/>
                        </a:rPr>
                        <a:t>45,000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49979441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Hocken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 Programmed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 75,000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3228481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Davis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 Planning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 35,000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6499224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Edwards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 Planning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 85,000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1963292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Wards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 Planning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60,000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84224135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effectLst/>
                        </a:rPr>
                        <a:t>Sub-total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155,000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145,000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90160565"/>
                  </a:ext>
                </a:extLst>
              </a:tr>
              <a:tr h="32804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effectLst/>
                        </a:rPr>
                        <a:t>Total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296,000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226,000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5580933"/>
                  </a:ext>
                </a:extLst>
              </a:tr>
            </a:tbl>
          </a:graphicData>
        </a:graphic>
      </p:graphicFrame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D84D86B-AB4A-BD93-D9EB-FD2BDB5124CD}"/>
              </a:ext>
            </a:extLst>
          </p:cNvPr>
          <p:cNvSpPr txBox="1">
            <a:spLocks/>
          </p:cNvSpPr>
          <p:nvPr/>
        </p:nvSpPr>
        <p:spPr>
          <a:xfrm>
            <a:off x="7991856" y="951570"/>
            <a:ext cx="4200144" cy="513384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April to June 2025-26 forecast spend 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3 maintenance jobs totalling 121K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A further estimated 10k on consenting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3 repair jobs totalling 155k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In total about $286K spend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Staff costs will be additional (estimate approx. $30k)</a:t>
            </a:r>
          </a:p>
          <a:p>
            <a:r>
              <a:rPr lang="en-GB">
                <a:latin typeface="Calibri"/>
                <a:ea typeface="Calibri"/>
                <a:cs typeface="Calibri"/>
              </a:rPr>
              <a:t>Full year budget projections are on the next slide</a:t>
            </a:r>
          </a:p>
          <a:p>
            <a:r>
              <a:rPr lang="en-GB">
                <a:latin typeface="Calibri"/>
                <a:ea typeface="Calibri"/>
                <a:cs typeface="Calibri"/>
              </a:rPr>
              <a:t>*consent costs remain unknown, a notified hearing could cost more than $100k.</a:t>
            </a:r>
          </a:p>
        </p:txBody>
      </p:sp>
    </p:spTree>
    <p:extLst>
      <p:ext uri="{BB962C8B-B14F-4D97-AF65-F5344CB8AC3E}">
        <p14:creationId xmlns:p14="http://schemas.microsoft.com/office/powerpoint/2010/main" val="163415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D8A3-B0AF-BB9B-6340-3379C1B2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990" y="346698"/>
            <a:ext cx="3885234" cy="886397"/>
          </a:xfrm>
        </p:spPr>
        <p:txBody>
          <a:bodyPr/>
          <a:lstStyle/>
          <a:p>
            <a:pPr algn="ctr"/>
            <a:r>
              <a:rPr lang="en-GB" sz="3200"/>
              <a:t>Budget projections 2025-2026 </a:t>
            </a:r>
            <a:endParaRPr lang="en-NZ" sz="32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92612EE-D31E-DB3F-AD23-F33BA6204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341780"/>
              </p:ext>
            </p:extLst>
          </p:nvPr>
        </p:nvGraphicFramePr>
        <p:xfrm>
          <a:off x="142876" y="206347"/>
          <a:ext cx="7321550" cy="5974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73225">
                  <a:extLst>
                    <a:ext uri="{9D8B030D-6E8A-4147-A177-3AD203B41FA5}">
                      <a16:colId xmlns:a16="http://schemas.microsoft.com/office/drawing/2014/main" val="116565331"/>
                    </a:ext>
                  </a:extLst>
                </a:gridCol>
                <a:gridCol w="955674">
                  <a:extLst>
                    <a:ext uri="{9D8B030D-6E8A-4147-A177-3AD203B41FA5}">
                      <a16:colId xmlns:a16="http://schemas.microsoft.com/office/drawing/2014/main" val="2603681770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846096819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3994328503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484597997"/>
                    </a:ext>
                  </a:extLst>
                </a:gridCol>
                <a:gridCol w="1558926">
                  <a:extLst>
                    <a:ext uri="{9D8B030D-6E8A-4147-A177-3AD203B41FA5}">
                      <a16:colId xmlns:a16="http://schemas.microsoft.com/office/drawing/2014/main" val="3308574260"/>
                    </a:ext>
                  </a:extLst>
                </a:gridCol>
              </a:tblGrid>
              <a:tr h="38835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 Actual Expenditure ($)   </a:t>
                      </a: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 15-5-26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b="1">
                          <a:effectLst/>
                        </a:rPr>
                        <a:t>(Provisional)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 Budget 2025-26</a:t>
                      </a: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($)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 Revised Budget. Inc. April Approvals($)*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 Planned Expenditure May-June </a:t>
                      </a: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($)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 EOY Forecast</a:t>
                      </a: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($)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6518810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Revenue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b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b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b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b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b="1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6409722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Targeted Rates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337,345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448,014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448,014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 448,014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8053246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General Rates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93,336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112,003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112,003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 112,003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636310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Misc Revenue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61,981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81,782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143,763*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156,204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6725951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Loans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200,000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200,000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4279235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Reserve Interest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15,833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15,833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15,833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134925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Reserve Drawdown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132,283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132,283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1138478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492,662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657,632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1,051,896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1,064,337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2522712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Expenditure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5779873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Maintenance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162,000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279,980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279,980*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121,000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283,000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0388399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Repairs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105,340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133,284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450,556*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155,000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260,340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991186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Capex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13,417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0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13,417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13,417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7239309"/>
                  </a:ext>
                </a:extLst>
              </a:tr>
              <a:tr h="1865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Management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207,568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155,898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155,898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33,950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261,518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9793977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Loan Funding Principal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28,469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28,469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28,469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6663667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Reserve Contribution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60,000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8209657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  488,325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 657,631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 928,320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 309,950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effectLst/>
                        </a:rPr>
                        <a:t>826,744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7598781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rgbClr val="FF0000"/>
                          </a:solidFill>
                          <a:effectLst/>
                        </a:rPr>
                        <a:t> 217,593 Not spent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8150576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Management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37357012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Consent Cost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43,730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20,000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63,730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4771057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Staff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107,048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90,352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90,352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33,950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140,998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8984692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Insurance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871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1,517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1,517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871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5309400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Other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55,919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64,029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64,029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b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55,919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76535893"/>
                  </a:ext>
                </a:extLst>
              </a:tr>
              <a:tr h="194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207,568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 155,898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155,898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33,950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0">
                          <a:effectLst/>
                        </a:rPr>
                        <a:t> 261,518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7134982"/>
                  </a:ext>
                </a:extLst>
              </a:tr>
            </a:tbl>
          </a:graphicData>
        </a:graphic>
      </p:graphicFrame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5439DB7-7001-B72B-6696-D456F6DBEF10}"/>
              </a:ext>
            </a:extLst>
          </p:cNvPr>
          <p:cNvSpPr txBox="1">
            <a:spLocks/>
          </p:cNvSpPr>
          <p:nvPr/>
        </p:nvSpPr>
        <p:spPr>
          <a:xfrm>
            <a:off x="7652195" y="1335024"/>
            <a:ext cx="4314825" cy="463204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Forecasting 2025-26 budget spend to be $827K: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$170k more than original budget (25%)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$101,576 less than the revised budget</a:t>
            </a:r>
          </a:p>
          <a:p>
            <a:r>
              <a:rPr lang="en-GB">
                <a:latin typeface="Calibri"/>
                <a:ea typeface="Calibri"/>
                <a:cs typeface="Calibri"/>
              </a:rPr>
              <a:t>Considering planned works and proposed spend it is forecast that $217k of approved budget will not be used in 2025-26.</a:t>
            </a:r>
          </a:p>
          <a:p>
            <a:r>
              <a:rPr lang="en-GB">
                <a:latin typeface="Calibri"/>
                <a:ea typeface="Calibri"/>
                <a:cs typeface="Calibri"/>
              </a:rPr>
              <a:t>On this basis the loan will not need to be drawn and additional $217k is approved for next year.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1CEDED-8250-FF7B-36A8-1C08085FCF80}"/>
              </a:ext>
            </a:extLst>
          </p:cNvPr>
          <p:cNvSpPr txBox="1"/>
          <p:nvPr/>
        </p:nvSpPr>
        <p:spPr>
          <a:xfrm>
            <a:off x="142876" y="6175545"/>
            <a:ext cx="851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*Revised budget may not be reflected accurately year due to the 60:40 split to fund repairs. To calculate this need to know the balance between maintenance and repairs</a:t>
            </a:r>
          </a:p>
        </p:txBody>
      </p:sp>
    </p:spTree>
    <p:extLst>
      <p:ext uri="{BB962C8B-B14F-4D97-AF65-F5344CB8AC3E}">
        <p14:creationId xmlns:p14="http://schemas.microsoft.com/office/powerpoint/2010/main" val="36109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436E4BC-98D9-64BC-8941-EF25A791C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698511"/>
              </p:ext>
            </p:extLst>
          </p:nvPr>
        </p:nvGraphicFramePr>
        <p:xfrm>
          <a:off x="219075" y="228600"/>
          <a:ext cx="6353175" cy="58223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93278">
                  <a:extLst>
                    <a:ext uri="{9D8B030D-6E8A-4147-A177-3AD203B41FA5}">
                      <a16:colId xmlns:a16="http://schemas.microsoft.com/office/drawing/2014/main" val="3788381550"/>
                    </a:ext>
                  </a:extLst>
                </a:gridCol>
                <a:gridCol w="1230897">
                  <a:extLst>
                    <a:ext uri="{9D8B030D-6E8A-4147-A177-3AD203B41FA5}">
                      <a16:colId xmlns:a16="http://schemas.microsoft.com/office/drawing/2014/main" val="4177848269"/>
                    </a:ext>
                  </a:extLst>
                </a:gridCol>
                <a:gridCol w="1550696">
                  <a:extLst>
                    <a:ext uri="{9D8B030D-6E8A-4147-A177-3AD203B41FA5}">
                      <a16:colId xmlns:a16="http://schemas.microsoft.com/office/drawing/2014/main" val="3794051960"/>
                    </a:ext>
                  </a:extLst>
                </a:gridCol>
                <a:gridCol w="1878304">
                  <a:extLst>
                    <a:ext uri="{9D8B030D-6E8A-4147-A177-3AD203B41FA5}">
                      <a16:colId xmlns:a16="http://schemas.microsoft.com/office/drawing/2014/main" val="2916475614"/>
                    </a:ext>
                  </a:extLst>
                </a:gridCol>
              </a:tblGrid>
              <a:tr h="61676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b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effectLst/>
                        </a:rPr>
                        <a:t> Budget 2026-27**</a:t>
                      </a:r>
                    </a:p>
                    <a:p>
                      <a:pPr algn="ctr">
                        <a:buNone/>
                      </a:pPr>
                      <a:r>
                        <a:rPr lang="en-US" sz="1200" b="1">
                          <a:effectLst/>
                        </a:rPr>
                        <a:t>($)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effectLst/>
                        </a:rPr>
                        <a:t> Revised Budget </a:t>
                      </a:r>
                    </a:p>
                    <a:p>
                      <a:pPr algn="ctr">
                        <a:buNone/>
                      </a:pPr>
                      <a:r>
                        <a:rPr lang="en-US" sz="1200" b="1">
                          <a:effectLst/>
                        </a:rPr>
                        <a:t>Maintenance Program 1 (S)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effectLst/>
                        </a:rPr>
                        <a:t> Revised Budget </a:t>
                      </a:r>
                    </a:p>
                    <a:p>
                      <a:pPr algn="ctr">
                        <a:buNone/>
                      </a:pPr>
                      <a:r>
                        <a:rPr lang="en-US" sz="1200" b="1">
                          <a:effectLst/>
                        </a:rPr>
                        <a:t>Maintenance Option 2 </a:t>
                      </a:r>
                    </a:p>
                    <a:p>
                      <a:pPr algn="ctr">
                        <a:buNone/>
                      </a:pPr>
                      <a:r>
                        <a:rPr lang="en-US" sz="1200" b="1">
                          <a:effectLst/>
                        </a:rPr>
                        <a:t>($)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3038639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</a:rPr>
                        <a:t>Revenue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1243101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Targeted Rates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462,335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462,335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462,335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70703236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General Rates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115,584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115,584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115,584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8610841"/>
                  </a:ext>
                </a:extLst>
              </a:tr>
              <a:tr h="27141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Misc Revenue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81,782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162,745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464,116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755048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Loans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200,000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200,000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9023029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Reserve Interest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15,833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15,833*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15,833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3355278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Reserve Drawdown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effectLst/>
                        </a:rPr>
                        <a:t>17,593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effectLst/>
                        </a:rPr>
                        <a:t>17,593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3872875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675,534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974,089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1,275,460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8487521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534329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</a:rPr>
                        <a:t>Total Scheme Expenditure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4295019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Maintenance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280,050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500,648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299,734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0456976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Repairs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133,284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271,241 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773,526 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3422102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Capex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5576839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Management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172,133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172,133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172,133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7678446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Loan Funding Principl</a:t>
                      </a:r>
                      <a:endParaRPr lang="en-US" sz="120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30,067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30,067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30,067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9252502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Reserve Contribution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60,000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Reallocated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Reallocated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2917132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effectLst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effectLst/>
                        </a:rPr>
                        <a:t>675,534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effectLst/>
                        </a:rPr>
                        <a:t>974,089 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effectLst/>
                        </a:rPr>
                        <a:t>1,275,460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0010108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45% more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90% more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9863429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4910552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</a:rPr>
                        <a:t>Management Breakdown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7610112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Consent Cost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  <a:highlight>
                            <a:srgbClr val="00FFFF"/>
                          </a:highlight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  <a:highlight>
                            <a:srgbClr val="00FFFF"/>
                          </a:highlight>
                        </a:rPr>
                        <a:t> 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  <a:highlight>
                            <a:srgbClr val="00FFFF"/>
                          </a:highlight>
                        </a:rPr>
                        <a:t>?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4479900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Staff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107,360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 107,360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107,360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1171718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Insurance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1,393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1,393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1,393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1066839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Other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63,380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63,380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63,380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9494983"/>
                  </a:ext>
                </a:extLst>
              </a:tr>
              <a:tr h="2055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172,133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172,133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172,133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668505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951556C-B186-C635-3A4D-434FC521546C}"/>
              </a:ext>
            </a:extLst>
          </p:cNvPr>
          <p:cNvSpPr txBox="1"/>
          <p:nvPr/>
        </p:nvSpPr>
        <p:spPr>
          <a:xfrm>
            <a:off x="110953" y="6100901"/>
            <a:ext cx="88760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</a:rPr>
              <a:t>*Budget has been updated since the scheme meetings to reflect current Annual Plan proposal </a:t>
            </a:r>
          </a:p>
          <a:p>
            <a:r>
              <a:rPr lang="en-US" sz="1600">
                <a:ea typeface="Calibri"/>
                <a:cs typeface="Calibri"/>
              </a:rPr>
              <a:t>**R</a:t>
            </a:r>
            <a:r>
              <a:rPr lang="en-US" sz="1600"/>
              <a:t>eserve interest likely to be lower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8C66C5-D2F4-0DED-5F6C-D42C1A1A8285}"/>
              </a:ext>
            </a:extLst>
          </p:cNvPr>
          <p:cNvSpPr txBox="1">
            <a:spLocks/>
          </p:cNvSpPr>
          <p:nvPr/>
        </p:nvSpPr>
        <p:spPr>
          <a:xfrm>
            <a:off x="7044411" y="228600"/>
            <a:ext cx="3885234" cy="88639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GB" sz="3200"/>
              <a:t>Budget projections 2026-2027 </a:t>
            </a:r>
            <a:endParaRPr lang="en-NZ" sz="320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B5DE85B-0592-1AA5-259C-8EDA85745D15}"/>
              </a:ext>
            </a:extLst>
          </p:cNvPr>
          <p:cNvSpPr txBox="1">
            <a:spLocks/>
          </p:cNvSpPr>
          <p:nvPr/>
        </p:nvSpPr>
        <p:spPr>
          <a:xfrm>
            <a:off x="6772657" y="1230806"/>
            <a:ext cx="4723740" cy="47542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Forecasting 2026-27 budget income to be $217k more due to loan and reserve drawdown. </a:t>
            </a:r>
          </a:p>
          <a:p>
            <a:r>
              <a:rPr lang="en-GB"/>
              <a:t>Have assumed no reserve contribution again adds $60,000. Available budget increase raises to $277k.</a:t>
            </a:r>
          </a:p>
          <a:p>
            <a:r>
              <a:rPr lang="en-GB"/>
              <a:t>Decision on maintenance budget required (see next two slides).</a:t>
            </a:r>
          </a:p>
          <a:p>
            <a:r>
              <a:rPr lang="en-GB">
                <a:latin typeface="Calibri"/>
                <a:ea typeface="Calibri"/>
                <a:cs typeface="Calibri"/>
              </a:rPr>
              <a:t>Decision on repair priorities also required.</a:t>
            </a:r>
          </a:p>
          <a:p>
            <a:r>
              <a:rPr lang="en-US">
                <a:ea typeface="Calibri"/>
                <a:cs typeface="Calibri"/>
              </a:rPr>
              <a:t>Consenting cost remain unknown. Cost will depend on notification decision and could be upwards of $100,000 if a notified hearing is required. Not accounted for in these numbers.</a:t>
            </a:r>
            <a:endParaRPr lang="en-US"/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55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4BDF-B6AC-3596-408C-80B2DFF93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02" y="120616"/>
            <a:ext cx="10629556" cy="498598"/>
          </a:xfrm>
        </p:spPr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2026-27 Example maintenance options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929A61-3238-DD27-A33D-66B9025EC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420093"/>
              </p:ext>
            </p:extLst>
          </p:nvPr>
        </p:nvGraphicFramePr>
        <p:xfrm>
          <a:off x="286067" y="815792"/>
          <a:ext cx="7464106" cy="39332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86534">
                  <a:extLst>
                    <a:ext uri="{9D8B030D-6E8A-4147-A177-3AD203B41FA5}">
                      <a16:colId xmlns:a16="http://schemas.microsoft.com/office/drawing/2014/main" val="3298416080"/>
                    </a:ext>
                  </a:extLst>
                </a:gridCol>
                <a:gridCol w="1507645">
                  <a:extLst>
                    <a:ext uri="{9D8B030D-6E8A-4147-A177-3AD203B41FA5}">
                      <a16:colId xmlns:a16="http://schemas.microsoft.com/office/drawing/2014/main" val="2821726930"/>
                    </a:ext>
                  </a:extLst>
                </a:gridCol>
                <a:gridCol w="1329509">
                  <a:extLst>
                    <a:ext uri="{9D8B030D-6E8A-4147-A177-3AD203B41FA5}">
                      <a16:colId xmlns:a16="http://schemas.microsoft.com/office/drawing/2014/main" val="3243183852"/>
                    </a:ext>
                  </a:extLst>
                </a:gridCol>
                <a:gridCol w="1664148">
                  <a:extLst>
                    <a:ext uri="{9D8B030D-6E8A-4147-A177-3AD203B41FA5}">
                      <a16:colId xmlns:a16="http://schemas.microsoft.com/office/drawing/2014/main" val="2440901097"/>
                    </a:ext>
                  </a:extLst>
                </a:gridCol>
                <a:gridCol w="1076270">
                  <a:extLst>
                    <a:ext uri="{9D8B030D-6E8A-4147-A177-3AD203B41FA5}">
                      <a16:colId xmlns:a16="http://schemas.microsoft.com/office/drawing/2014/main" val="756039393"/>
                    </a:ext>
                  </a:extLst>
                </a:gridCol>
              </a:tblGrid>
              <a:tr h="2989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 </a:t>
                      </a:r>
                      <a:r>
                        <a:rPr lang="en-US" sz="1600" b="1"/>
                        <a:t>Option 1</a:t>
                      </a:r>
                      <a:r>
                        <a:rPr lang="en-US" sz="1600" b="1">
                          <a:effectLst/>
                        </a:rPr>
                        <a:t>  ($)</a:t>
                      </a:r>
                      <a:endParaRPr lang="en-US" sz="1600" b="1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/>
                        <a:t>Option</a:t>
                      </a:r>
                      <a:r>
                        <a:rPr lang="en-US" sz="1600" b="1">
                          <a:effectLst/>
                        </a:rPr>
                        <a:t> 2 ($)</a:t>
                      </a:r>
                      <a:endParaRPr lang="en-US" sz="1600" b="1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639398765"/>
                  </a:ext>
                </a:extLst>
              </a:tr>
              <a:tr h="2989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Planting Program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 14 planting sites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 152,914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243746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 planting sites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107,000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79427110"/>
                  </a:ext>
                </a:extLst>
              </a:tr>
              <a:tr h="29897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Drain Maintenance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11,734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11,734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5612438"/>
                  </a:ext>
                </a:extLst>
              </a:tr>
              <a:tr h="29897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Tokeawa</a:t>
                      </a:r>
                      <a:endParaRPr lang="en-US" sz="160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 Edge Vegetation Maintenance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21,000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243746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Edge Vegetation Maintenance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21,000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5375010"/>
                  </a:ext>
                </a:extLst>
              </a:tr>
              <a:tr h="2989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err="1">
                          <a:effectLst/>
                        </a:rPr>
                        <a:t>Raumai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 Edge Vegetation Maintenance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60,000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243746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Edge Vegetation Maintenance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u="none" strike="noStrike" noProof="0">
                          <a:solidFill>
                            <a:srgbClr val="243746"/>
                          </a:solidFill>
                          <a:effectLst/>
                        </a:rPr>
                        <a:t>60,000</a:t>
                      </a:r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6915472"/>
                  </a:ext>
                </a:extLst>
              </a:tr>
              <a:tr h="2989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Passey Channel Clearance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 Channel Clearance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50,000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4564797"/>
                  </a:ext>
                </a:extLst>
              </a:tr>
              <a:tr h="2989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Aerial Spraying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60,000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60,000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288946"/>
                  </a:ext>
                </a:extLst>
              </a:tr>
              <a:tr h="29897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err="1">
                          <a:effectLst/>
                        </a:rPr>
                        <a:t>Pohangina</a:t>
                      </a:r>
                      <a:r>
                        <a:rPr lang="en-US" sz="1600">
                          <a:effectLst/>
                        </a:rPr>
                        <a:t> Layering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243746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Edge Vegetation Maintenance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65,000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0" i="0" u="none" strike="noStrike" noProof="0">
                        <a:solidFill>
                          <a:srgbClr val="243746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761052"/>
                  </a:ext>
                </a:extLst>
              </a:tr>
              <a:tr h="2989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Oroua Almadale-Coulters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 Edge Vegetation Maintenance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80,000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243746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Edge Vegetation Maintenance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40,000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8104964"/>
                  </a:ext>
                </a:extLst>
              </a:tr>
              <a:tr h="2989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 b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 500,648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299,734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9355050"/>
                  </a:ext>
                </a:extLst>
              </a:tr>
            </a:tbl>
          </a:graphicData>
        </a:graphic>
      </p:graphicFrame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2724891-D354-EC68-0500-A568AB440A1D}"/>
              </a:ext>
            </a:extLst>
          </p:cNvPr>
          <p:cNvSpPr txBox="1">
            <a:spLocks/>
          </p:cNvSpPr>
          <p:nvPr/>
        </p:nvSpPr>
        <p:spPr>
          <a:xfrm>
            <a:off x="286067" y="4917728"/>
            <a:ext cx="5809933" cy="181965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Option 1 would leave the repair budget of $271,241.</a:t>
            </a:r>
          </a:p>
          <a:p>
            <a:r>
              <a:rPr lang="en-GB"/>
              <a:t>Option 2 would leave a repair budget of $773,526. </a:t>
            </a:r>
          </a:p>
          <a:p>
            <a:r>
              <a:rPr lang="en-GB"/>
              <a:t>Both include landowner share. Note option 2 requires more landowner share and more staff time as it is a bigger repair programme with more jobs.</a:t>
            </a:r>
            <a:endParaRPr lang="en-US"/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3B18F-5B99-8EAD-F03D-DDE1DDB851C6}"/>
              </a:ext>
            </a:extLst>
          </p:cNvPr>
          <p:cNvSpPr txBox="1">
            <a:spLocks/>
          </p:cNvSpPr>
          <p:nvPr/>
        </p:nvSpPr>
        <p:spPr>
          <a:xfrm>
            <a:off x="7826819" y="815792"/>
            <a:ext cx="4181855" cy="53198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180000" tIns="180000" rIns="180000" bIns="180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3pPr>
            <a:lvl4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4pPr>
            <a:lvl5pPr marL="177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Museo Sans 300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Calibri"/>
                <a:ea typeface="Calibri"/>
                <a:cs typeface="Calibri"/>
              </a:rPr>
              <a:t>Base budget for maintenance is $280k. Scheme has an additional $217k forecast to be available. Plus a further $60k from reserves contribution.</a:t>
            </a:r>
          </a:p>
          <a:p>
            <a:r>
              <a:rPr lang="en-GB">
                <a:latin typeface="Calibri"/>
                <a:ea typeface="Calibri"/>
                <a:cs typeface="Calibri"/>
              </a:rPr>
              <a:t>Option 1 combines the $280K + $217k to a $497k budget and proposes a work programme to spend the additional funding on maintenance. </a:t>
            </a:r>
          </a:p>
          <a:p>
            <a:r>
              <a:rPr lang="en-GB">
                <a:latin typeface="Calibri"/>
                <a:ea typeface="Calibri"/>
                <a:cs typeface="Calibri"/>
              </a:rPr>
              <a:t>Option 2 is close to $280k budget and proposes $300k of maintenance.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Consenting costs remain unknown. Costs will depend on notification decision and could be upwards of $100,000 if a notified hearing is required.</a:t>
            </a:r>
            <a:endParaRPr lang="en-US">
              <a:latin typeface="Calibri"/>
            </a:endParaRPr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2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Horizons Regional Council">
  <a:themeElements>
    <a:clrScheme name="Horizons Regional Council">
      <a:dk1>
        <a:srgbClr val="243746"/>
      </a:dk1>
      <a:lt1>
        <a:srgbClr val="FFFFFF"/>
      </a:lt1>
      <a:dk2>
        <a:srgbClr val="44546A"/>
      </a:dk2>
      <a:lt2>
        <a:srgbClr val="FFFFFF"/>
      </a:lt2>
      <a:accent1>
        <a:srgbClr val="007DA5"/>
      </a:accent1>
      <a:accent2>
        <a:srgbClr val="499361"/>
      </a:accent2>
      <a:accent3>
        <a:srgbClr val="BB4926"/>
      </a:accent3>
      <a:accent4>
        <a:srgbClr val="FFFFFF"/>
      </a:accent4>
      <a:accent5>
        <a:srgbClr val="243746"/>
      </a:accent5>
      <a:accent6>
        <a:srgbClr val="000000"/>
      </a:accent6>
      <a:hlink>
        <a:srgbClr val="00A7CF"/>
      </a:hlink>
      <a:folHlink>
        <a:srgbClr val="00A7C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rizons - PowerPoint Template - July 2025" id="{E95DF5EC-CDA5-C241-81A1-0EBB2838B371}" vid="{AE27B5CA-E5BB-4146-96AA-DABEB93EE7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153B67F6A0E2454F8601948211981F95007507659A8D10A74E8CA1333435997584" ma:contentTypeVersion="70" ma:contentTypeDescription="Create a new document." ma:contentTypeScope="" ma:versionID="6a1af339a27a974c0db07d7ab556f21e">
  <xsd:schema xmlns:xsd="http://www.w3.org/2001/XMLSchema" xmlns:xs="http://www.w3.org/2001/XMLSchema" xmlns:p="http://schemas.microsoft.com/office/2006/metadata/properties" xmlns:ns1="http://schemas.microsoft.com/sharepoint/v3" xmlns:ns2="cc6bf0b3-ec53-49a8-bfa1-84eeadf7753b" xmlns:ns3="1cac9bea-d09c-48b0-9841-7eb5347add9c" xmlns:ns4="9494bce5-a140-4a0f-8002-f9f1cb412e06" xmlns:ns5="9fd1dc28-fc3b-4322-8384-038ea5b923f5" xmlns:ns6="http://schemas.microsoft.com/sharepoint/v3/fields" targetNamespace="http://schemas.microsoft.com/office/2006/metadata/properties" ma:root="true" ma:fieldsID="c3409bdeb154716c9b4844a88aa86c40" ns1:_="" ns2:_="" ns3:_="" ns4:_="" ns5:_="" ns6:_="">
    <xsd:import namespace="http://schemas.microsoft.com/sharepoint/v3"/>
    <xsd:import namespace="cc6bf0b3-ec53-49a8-bfa1-84eeadf7753b"/>
    <xsd:import namespace="1cac9bea-d09c-48b0-9841-7eb5347add9c"/>
    <xsd:import namespace="9494bce5-a140-4a0f-8002-f9f1cb412e06"/>
    <xsd:import namespace="9fd1dc28-fc3b-4322-8384-038ea5b923f5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Comments" minOccurs="0"/>
                <xsd:element ref="ns3:OverrideLabel" minOccurs="0"/>
                <xsd:element ref="ns4:zLegacy" minOccurs="0"/>
                <xsd:element ref="ns4:AggregationStatus" minOccurs="0"/>
                <xsd:element ref="ns4:DocumentType" minOccurs="0"/>
                <xsd:element ref="ns3:SetSensitivity" minOccurs="0"/>
                <xsd:element ref="ns4:_dlc_DocIdUrl" minOccurs="0"/>
                <xsd:element ref="ns4:zLegacyJSON" minOccurs="0"/>
                <xsd:element ref="ns4:Function" minOccurs="0"/>
                <xsd:element ref="ns4:Activity" minOccurs="0"/>
                <xsd:element ref="ns4:Subactivity" minOccurs="0"/>
                <xsd:element ref="ns4:Case" minOccurs="0"/>
                <xsd:element ref="ns4:Category1" minOccurs="0"/>
                <xsd:element ref="ns4:Category2" minOccurs="0"/>
                <xsd:element ref="ns4:Team" minOccurs="0"/>
                <xsd:element ref="ns4:Channel" minOccurs="0"/>
                <xsd:element ref="ns4:Year" minOccurs="0"/>
                <xsd:element ref="ns4:PRAType" minOccurs="0"/>
                <xsd:element ref="ns4:SecurityClassification" minOccurs="0"/>
                <xsd:element ref="ns4:SetLabel" minOccurs="0"/>
                <xsd:element ref="ns1:_ExtendedDescription" minOccurs="0"/>
                <xsd:element ref="ns4:ILFrom" minOccurs="0"/>
                <xsd:element ref="ns4:HarmonieUIHidden" minOccurs="0"/>
                <xsd:element ref="ns4:Narrative" minOccurs="0"/>
                <xsd:element ref="ns4:OriginalSubject" minOccurs="0"/>
                <xsd:element ref="ns4:PRADateDisposal" minOccurs="0"/>
                <xsd:element ref="ns4:PRADateTrigger" minOccurs="0"/>
                <xsd:element ref="ns4:PRAText1" minOccurs="0"/>
                <xsd:element ref="ns4:PRAText2" minOccurs="0"/>
                <xsd:element ref="ns4:PRAText4" minOccurs="0"/>
                <xsd:element ref="ns4:PRAText5" minOccurs="0"/>
                <xsd:element ref="ns4:Project" minOccurs="0"/>
                <xsd:element ref="ns4:Received" minOccurs="0"/>
                <xsd:element ref="ns4:RelatedPeople" minOccurs="0"/>
                <xsd:element ref="ns4:Sent" minOccurs="0"/>
                <xsd:element ref="ns4:To" minOccurs="0"/>
                <xsd:element ref="ns4:zLegacyDocID" minOccurs="0"/>
                <xsd:element ref="ns4:zLegacyLocation" minOccurs="0"/>
                <xsd:element ref="ns4:FunctionGroup" minOccurs="0"/>
                <xsd:element ref="ns4:CC" minOccurs="0"/>
                <xsd:element ref="ns4:MailPreviewData" minOccurs="0"/>
                <xsd:element ref="ns3:PRAText3" minOccurs="0"/>
                <xsd:element ref="ns2:zLegacyDocID0" minOccurs="0"/>
                <xsd:element ref="ns2:CaseType" minOccurs="0"/>
                <xsd:element ref="ns2:CaseStatus" minOccurs="0"/>
                <xsd:element ref="ns2:Iwi" minOccurs="0"/>
                <xsd:element ref="ns2:Level1" minOccurs="0"/>
                <xsd:element ref="ns2:Level2" minOccurs="0"/>
                <xsd:element ref="ns2:Level3" minOccurs="0"/>
                <xsd:element ref="ns6:wic_System_Copyright" minOccurs="0"/>
                <xsd:element ref="ns2:wic_System_GPS_Altitude" minOccurs="0"/>
                <xsd:element ref="ns2:wic_System_GPS_Latitude" minOccurs="0"/>
                <xsd:element ref="ns2:wic_System_GPS_Longitude" minOccurs="0"/>
                <xsd:element ref="ns5:zMigrationID" minOccurs="0"/>
                <xsd:element ref="ns5:lcf76f155ced4ddcb4097134ff3c332f" minOccurs="0"/>
                <xsd:element ref="ns4:TaxCatchAll" minOccurs="0"/>
                <xsd:element ref="ns5:MediaServiceMetadata" minOccurs="0"/>
                <xsd:element ref="ns5:MediaServiceFastMetadata" minOccurs="0"/>
                <xsd:element ref="ns5:MediaServiceSearchProperties" minOccurs="0"/>
                <xsd:element ref="ns5:MediaServiceDateTaken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5:MediaServiceLocation" minOccurs="0"/>
                <xsd:element ref="ns5:MediaServiceBillingMetadata" minOccurs="0"/>
                <xsd:element ref="ns4:g6f199ae27e04bb4be6ae0164db008e7" minOccurs="0"/>
                <xsd:element ref="ns4:DocumentSubType" minOccurs="0"/>
                <xsd:element ref="ns5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4" nillable="true" ma:displayName="Description" ma:hidden="true" ma:internalName="_ExtendedDescripti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bf0b3-ec53-49a8-bfa1-84eeadf7753b" elementFormDefault="qualified">
    <xsd:import namespace="http://schemas.microsoft.com/office/2006/documentManagement/types"/>
    <xsd:import namespace="http://schemas.microsoft.com/office/infopath/2007/PartnerControls"/>
    <xsd:element name="Comments" ma:index="2" nillable="true" ma:displayName="Comments" ma:internalName="Comments" ma:readOnly="false">
      <xsd:simpleType>
        <xsd:restriction base="dms:Note">
          <xsd:maxLength value="255"/>
        </xsd:restriction>
      </xsd:simpleType>
    </xsd:element>
    <xsd:element name="zLegacyDocID0" ma:index="51" nillable="true" ma:displayName="zLegacyDocID" ma:hidden="true" ma:internalName="zLegacyDocID0" ma:readOnly="false">
      <xsd:simpleType>
        <xsd:restriction base="dms:Text">
          <xsd:maxLength value="255"/>
        </xsd:restriction>
      </xsd:simpleType>
    </xsd:element>
    <xsd:element name="CaseType" ma:index="52" nillable="true" ma:displayName="Case Type" ma:hidden="true" ma:indexed="true" ma:internalName="CaseType" ma:readOnly="false">
      <xsd:simpleType>
        <xsd:restriction base="dms:Text">
          <xsd:maxLength value="255"/>
        </xsd:restriction>
      </xsd:simpleType>
    </xsd:element>
    <xsd:element name="CaseStatus" ma:index="53" nillable="true" ma:displayName="Case Status" ma:hidden="true" ma:indexed="true" ma:internalName="CaseStatus" ma:readOnly="false">
      <xsd:simpleType>
        <xsd:restriction base="dms:Text">
          <xsd:maxLength value="255"/>
        </xsd:restriction>
      </xsd:simpleType>
    </xsd:element>
    <xsd:element name="Iwi" ma:index="54" nillable="true" ma:displayName="Iwi" ma:default="NA" ma:hidden="true" ma:internalName="Iwi" ma:readOnly="false">
      <xsd:simpleType>
        <xsd:restriction base="dms:Text">
          <xsd:maxLength value="255"/>
        </xsd:restriction>
      </xsd:simpleType>
    </xsd:element>
    <xsd:element name="Level1" ma:index="55" nillable="true" ma:displayName="Level 1" ma:default="NA" ma:hidden="true" ma:internalName="Level1" ma:readOnly="false">
      <xsd:simpleType>
        <xsd:restriction base="dms:Text">
          <xsd:maxLength value="255"/>
        </xsd:restriction>
      </xsd:simpleType>
    </xsd:element>
    <xsd:element name="Level2" ma:index="56" nillable="true" ma:displayName="Level 2" ma:default="NA" ma:hidden="true" ma:internalName="Level2" ma:readOnly="false">
      <xsd:simpleType>
        <xsd:restriction base="dms:Text">
          <xsd:maxLength value="255"/>
        </xsd:restriction>
      </xsd:simpleType>
    </xsd:element>
    <xsd:element name="Level3" ma:index="57" nillable="true" ma:displayName="Level 3" ma:default="NA" ma:hidden="true" ma:internalName="Level3" ma:readOnly="false">
      <xsd:simpleType>
        <xsd:restriction base="dms:Text">
          <xsd:maxLength value="255"/>
        </xsd:restriction>
      </xsd:simpleType>
    </xsd:element>
    <xsd:element name="wic_System_GPS_Altitude" ma:index="59" nillable="true" ma:displayName="GPS Altitude" ma:hidden="true" ma:internalName="wic_System_GPS_Altitude" ma:readOnly="false">
      <xsd:simpleType>
        <xsd:restriction base="dms:Text">
          <xsd:maxLength value="255"/>
        </xsd:restriction>
      </xsd:simpleType>
    </xsd:element>
    <xsd:element name="wic_System_GPS_Latitude" ma:index="60" nillable="true" ma:displayName="GPS Latitude" ma:hidden="true" ma:internalName="wic_System_GPS_Latitude" ma:readOnly="false">
      <xsd:simpleType>
        <xsd:restriction base="dms:Text">
          <xsd:maxLength value="255"/>
        </xsd:restriction>
      </xsd:simpleType>
    </xsd:element>
    <xsd:element name="wic_System_GPS_Longitude" ma:index="61" nillable="true" ma:displayName="GPS Longitude" ma:hidden="true" ma:internalName="wic_System_GPS_Longitude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c9bea-d09c-48b0-9841-7eb5347add9c" elementFormDefault="qualified">
    <xsd:import namespace="http://schemas.microsoft.com/office/2006/documentManagement/types"/>
    <xsd:import namespace="http://schemas.microsoft.com/office/infopath/2007/PartnerControls"/>
    <xsd:element name="OverrideLabel" ma:index="3" nillable="true" ma:displayName="Override Label" ma:internalName="OverrideLabel" ma:readOnly="false">
      <xsd:simpleType>
        <xsd:restriction base="dms:Choice">
          <xsd:enumeration value="00"/>
          <xsd:enumeration value="D02M"/>
          <xsd:enumeration value="D02L"/>
          <xsd:enumeration value="D07M"/>
          <xsd:enumeration value="D07L"/>
          <xsd:enumeration value="D10M"/>
          <xsd:enumeration value="D10M"/>
          <xsd:enumeration value="RETAIN"/>
        </xsd:restriction>
      </xsd:simpleType>
    </xsd:element>
    <xsd:element name="SetSensitivity" ma:index="9" nillable="true" ma:displayName="Set Sensitivity" ma:default="NOT SET" ma:indexed="true" ma:internalName="SetSensitivity" ma:readOnly="false">
      <xsd:simpleType>
        <xsd:restriction base="dms:Text">
          <xsd:maxLength value="255"/>
        </xsd:restriction>
      </xsd:simpleType>
    </xsd:element>
    <xsd:element name="PRAText3" ma:index="48" nillable="true" ma:displayName="PRA Text 3" ma:hidden="true" ma:internalName="PRAText3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4bce5-a140-4a0f-8002-f9f1cb412e06" elementFormDefault="qualified">
    <xsd:import namespace="http://schemas.microsoft.com/office/2006/documentManagement/types"/>
    <xsd:import namespace="http://schemas.microsoft.com/office/infopath/2007/PartnerControls"/>
    <xsd:element name="zLegacy" ma:index="4" nillable="true" ma:displayName="zLegacy" ma:internalName="zLegacy" ma:readOnly="false">
      <xsd:simpleType>
        <xsd:restriction base="dms:Note"/>
      </xsd:simpleType>
    </xsd:element>
    <xsd:element name="AggregationStatus" ma:index="7" nillable="true" ma:displayName="Aggregation Status" ma:default="Normal" ma:format="Dropdown" ma:internalName="AggregationStatus" ma:readOnly="false">
      <xsd:simpleType>
        <xsd:union memberTypes="dms:Text">
          <xsd:simpleType>
            <xsd:restriction base="dms:Choice">
              <xsd:enumeration value="Delete Soon"/>
              <xsd:enumeration value="Transfer Soon"/>
              <xsd:enumeration value="Appraise Soon"/>
              <xsd:enumeration value="Delete"/>
              <xsd:enumeration value="Transfer"/>
              <xsd:enumeration value="Appraise"/>
              <xsd:enumeration value="Hold"/>
              <xsd:enumeration value="Normal"/>
              <xsd:enumeration value="Archive"/>
            </xsd:restriction>
          </xsd:simpleType>
        </xsd:union>
      </xsd:simpleType>
    </xsd:element>
    <xsd:element name="DocumentType" ma:index="8" nillable="true" ma:displayName="Document Type" ma:default="" ma:format="Dropdown" ma:internalName="DocumentType" ma:readOnly="false">
      <xsd:simpleType>
        <xsd:restriction base="dms:Choice">
          <xsd:enumeration value="CORRESPONDENCE"/>
          <xsd:enumeration value="CONTRACT, Variation, Agreement, Procurement"/>
          <xsd:enumeration value="LEGAL matter"/>
          <xsd:enumeration value="FINANCIAL related, Rates"/>
          <xsd:enumeration value="APPLICATION, consent related"/>
          <xsd:enumeration value="EMPLOYMENT related"/>
          <xsd:enumeration value="POLICY, Strategy, ByLaw"/>
          <xsd:enumeration value="MEETING related"/>
          <xsd:enumeration value="MEDIA, Photo, Image, Video"/>
          <xsd:enumeration value="DATA, tickets, model, calculation"/>
          <xsd:enumeration value="DRAWING, Plan, Map"/>
          <xsd:enumeration value="PUBLICATION material"/>
          <xsd:enumeration value="REPORT"/>
          <xsd:enumeration value="PRESENTATION"/>
          <xsd:enumeration value="PROCEDURE, SOP, Guide"/>
          <xsd:enumeration value="TEMPLATE, Form"/>
        </xsd:restriction>
      </xsd:simpleType>
    </xsd:element>
    <xsd:element name="_dlc_DocIdUrl" ma:index="10" nillable="true" ma:displayName="Document ID" ma:description="Permanent link to this document.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zLegacyJSON" ma:index="11" nillable="true" ma:displayName="zLegacyJSON" ma:hidden="true" ma:internalName="zLegacyJSON">
      <xsd:simpleType>
        <xsd:restriction base="dms:Note"/>
      </xsd:simpleType>
    </xsd:element>
    <xsd:element name="Function" ma:index="12" nillable="true" ma:displayName="Function" ma:default="Flood Protection and Drainage" ma:hidden="true" ma:internalName="Function" ma:readOnly="false">
      <xsd:simpleType>
        <xsd:restriction base="dms:Text">
          <xsd:maxLength value="255"/>
        </xsd:restriction>
      </xsd:simpleType>
    </xsd:element>
    <xsd:element name="Activity" ma:index="13" nillable="true" ma:displayName="Activity" ma:default="" ma:hidden="true" ma:internalName="Activity" ma:readOnly="false">
      <xsd:simpleType>
        <xsd:restriction base="dms:Text">
          <xsd:maxLength value="255"/>
        </xsd:restriction>
      </xsd:simpleType>
    </xsd:element>
    <xsd:element name="Subactivity" ma:index="14" nillable="true" ma:displayName="Subactivity" ma:default="Correspondence" ma:format="Dropdown" ma:hidden="true" ma:internalName="Subactivity" ma:readOnly="false">
      <xsd:simpleType>
        <xsd:union memberTypes="dms:Text">
          <xsd:simpleType>
            <xsd:restriction base="dms:Choice">
              <xsd:enumeration value="Correspondence"/>
              <xsd:enumeration value="Design"/>
              <xsd:enumeration value="Maps and Photos"/>
              <xsd:enumeration value="Presentations"/>
              <xsd:enumeration value="Rates"/>
              <xsd:enumeration value="Reports"/>
              <xsd:enumeration value="Scheme Liaison and AGM Meetings"/>
              <xsd:enumeration value="Works and Programmes"/>
              <xsd:enumeration value="Finance"/>
              <xsd:enumeration value="Consents and Compliance"/>
            </xsd:restriction>
          </xsd:simpleType>
        </xsd:union>
      </xsd:simpleType>
    </xsd:element>
    <xsd:element name="Case" ma:index="15" nillable="true" ma:displayName="Case" ma:default="NA" ma:hidden="true" ma:internalName="Case" ma:readOnly="false">
      <xsd:simpleType>
        <xsd:restriction base="dms:Text">
          <xsd:maxLength value="255"/>
        </xsd:restriction>
      </xsd:simpleType>
    </xsd:element>
    <xsd:element name="Category1" ma:index="16" nillable="true" ma:displayName="Category 1" ma:default="NA" ma:hidden="true" ma:internalName="Category1" ma:readOnly="false">
      <xsd:simpleType>
        <xsd:restriction base="dms:Text">
          <xsd:maxLength value="255"/>
        </xsd:restriction>
      </xsd:simpleType>
    </xsd:element>
    <xsd:element name="Category2" ma:index="17" nillable="true" ma:displayName="Category 2" ma:default="NA" ma:hidden="true" ma:internalName="Category2" ma:readOnly="false">
      <xsd:simpleType>
        <xsd:restriction base="dms:Text">
          <xsd:maxLength value="255"/>
        </xsd:restriction>
      </xsd:simpleType>
    </xsd:element>
    <xsd:element name="Team" ma:index="18" nillable="true" ma:displayName="Team" ma:default="Flood Protection and Drainage" ma:hidden="true" ma:internalName="Team" ma:readOnly="false">
      <xsd:simpleType>
        <xsd:restriction base="dms:Text">
          <xsd:maxLength value="255"/>
        </xsd:restriction>
      </xsd:simpleType>
    </xsd:element>
    <xsd:element name="Channel" ma:index="19" nillable="true" ma:displayName="Channel" ma:default="NA" ma:hidden="true" ma:internalName="Channel" ma:readOnly="false">
      <xsd:simpleType>
        <xsd:restriction base="dms:Text">
          <xsd:maxLength value="255"/>
        </xsd:restriction>
      </xsd:simpleType>
    </xsd:element>
    <xsd:element name="Year" ma:index="20" nillable="true" ma:displayName="Year" ma:default="NA" ma:hidden="true" ma:internalName="Year" ma:readOnly="false">
      <xsd:simpleType>
        <xsd:restriction base="dms:Text">
          <xsd:maxLength value="255"/>
        </xsd:restriction>
      </xsd:simpleType>
    </xsd:element>
    <xsd:element name="PRAType" ma:index="21" nillable="true" ma:displayName="PRA Type" ma:default="Doc" ma:hidden="true" ma:indexed="true" ma:internalName="PRAType" ma:readOnly="false">
      <xsd:simpleType>
        <xsd:restriction base="dms:Text">
          <xsd:maxLength value="255"/>
        </xsd:restriction>
      </xsd:simpleType>
    </xsd:element>
    <xsd:element name="SecurityClassification" ma:index="22" nillable="true" ma:displayName="Security Classification" ma:default="Unclassified" ma:format="Dropdown" ma:internalName="SecurityClassification">
      <xsd:simpleType>
        <xsd:restriction base="dms:Choice">
          <xsd:enumeration value="In confidence"/>
          <xsd:enumeration value="Sensitive"/>
          <xsd:enumeration value="Public"/>
          <xsd:enumeration value="Unclassified"/>
        </xsd:restriction>
      </xsd:simpleType>
    </xsd:element>
    <xsd:element name="SetLabel" ma:index="23" nillable="true" ma:displayName="Set Label" ma:default="RETAIN" ma:hidden="true" ma:indexed="true" ma:internalName="SetLabel" ma:readOnly="false">
      <xsd:simpleType>
        <xsd:restriction base="dms:Text">
          <xsd:maxLength value="255"/>
        </xsd:restriction>
      </xsd:simpleType>
    </xsd:element>
    <xsd:element name="ILFrom" ma:index="25" nillable="true" ma:displayName="From" ma:hidden="true" ma:internalName="ILFrom" ma:readOnly="false">
      <xsd:simpleType>
        <xsd:restriction base="dms:Text">
          <xsd:maxLength value="255"/>
        </xsd:restriction>
      </xsd:simpleType>
    </xsd:element>
    <xsd:element name="HarmonieUIHidden" ma:index="26" nillable="true" ma:displayName="HarmonieUIHidden" ma:hidden="true" ma:internalName="HarmonieUIHidden" ma:readOnly="false">
      <xsd:simpleType>
        <xsd:restriction base="dms:Text">
          <xsd:maxLength value="255"/>
        </xsd:restriction>
      </xsd:simpleType>
    </xsd:element>
    <xsd:element name="Narrative" ma:index="27" nillable="true" ma:displayName="Narrative" ma:hidden="true" ma:internalName="Narrative" ma:readOnly="false">
      <xsd:simpleType>
        <xsd:restriction base="dms:Note"/>
      </xsd:simpleType>
    </xsd:element>
    <xsd:element name="OriginalSubject" ma:index="28" nillable="true" ma:displayName="Original Subject" ma:hidden="true" ma:internalName="OriginalSubject" ma:readOnly="false">
      <xsd:simpleType>
        <xsd:restriction base="dms:Text">
          <xsd:maxLength value="255"/>
        </xsd:restriction>
      </xsd:simpleType>
    </xsd:element>
    <xsd:element name="PRADateDisposal" ma:index="29" nillable="true" ma:displayName="PRA Date Disposal" ma:format="DateOnly" ma:hidden="true" ma:internalName="PRADateDisposal" ma:readOnly="false">
      <xsd:simpleType>
        <xsd:restriction base="dms:DateTime"/>
      </xsd:simpleType>
    </xsd:element>
    <xsd:element name="PRADateTrigger" ma:index="30" nillable="true" ma:displayName="PRA Date Trigger" ma:format="DateOnly" ma:hidden="true" ma:internalName="PRADateTrigger" ma:readOnly="false">
      <xsd:simpleType>
        <xsd:restriction base="dms:DateTime"/>
      </xsd:simpleType>
    </xsd:element>
    <xsd:element name="PRAText1" ma:index="31" nillable="true" ma:displayName="PRA Text 1" ma:hidden="true" ma:internalName="PRAText1" ma:readOnly="false">
      <xsd:simpleType>
        <xsd:restriction base="dms:Text">
          <xsd:maxLength value="255"/>
        </xsd:restriction>
      </xsd:simpleType>
    </xsd:element>
    <xsd:element name="PRAText2" ma:index="32" nillable="true" ma:displayName="PRA Text 2" ma:hidden="true" ma:internalName="PRAText2" ma:readOnly="false">
      <xsd:simpleType>
        <xsd:restriction base="dms:Text">
          <xsd:maxLength value="255"/>
        </xsd:restriction>
      </xsd:simpleType>
    </xsd:element>
    <xsd:element name="PRAText4" ma:index="33" nillable="true" ma:displayName="PRA Text 4" ma:hidden="true" ma:internalName="PRAText4" ma:readOnly="false">
      <xsd:simpleType>
        <xsd:restriction base="dms:Text">
          <xsd:maxLength value="255"/>
        </xsd:restriction>
      </xsd:simpleType>
    </xsd:element>
    <xsd:element name="PRAText5" ma:index="34" nillable="true" ma:displayName="PRA Text 5" ma:hidden="true" ma:internalName="PRAText5" ma:readOnly="false">
      <xsd:simpleType>
        <xsd:restriction base="dms:Text">
          <xsd:maxLength value="255"/>
        </xsd:restriction>
      </xsd:simpleType>
    </xsd:element>
    <xsd:element name="Project" ma:index="35" nillable="true" ma:displayName="Project" ma:default="NA" ma:hidden="true" ma:internalName="Project" ma:readOnly="false">
      <xsd:simpleType>
        <xsd:restriction base="dms:Text">
          <xsd:maxLength value="255"/>
        </xsd:restriction>
      </xsd:simpleType>
    </xsd:element>
    <xsd:element name="Received" ma:index="36" nillable="true" ma:displayName="Received" ma:format="DateOnly" ma:hidden="true" ma:internalName="Received" ma:readOnly="false">
      <xsd:simpleType>
        <xsd:restriction base="dms:DateTime"/>
      </xsd:simpleType>
    </xsd:element>
    <xsd:element name="RelatedPeople" ma:index="37" nillable="true" ma:displayName="Related People" ma:hidden="true" ma:list="UserInfo" ma:SharePointGroup="0" ma:internalName="RelatedPeople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ent" ma:index="39" nillable="true" ma:displayName="Sent" ma:format="DateTime" ma:hidden="true" ma:internalName="Sent" ma:readOnly="false">
      <xsd:simpleType>
        <xsd:restriction base="dms:DateTime"/>
      </xsd:simpleType>
    </xsd:element>
    <xsd:element name="To" ma:index="40" nillable="true" ma:displayName="To" ma:hidden="true" ma:internalName="To" ma:readOnly="false">
      <xsd:simpleType>
        <xsd:restriction base="dms:Text">
          <xsd:maxLength value="255"/>
        </xsd:restriction>
      </xsd:simpleType>
    </xsd:element>
    <xsd:element name="zLegacyDocID" ma:index="41" nillable="true" ma:displayName="Legacy Doc ID" ma:hidden="true" ma:internalName="zLegacyDocID" ma:readOnly="false">
      <xsd:simpleType>
        <xsd:restriction base="dms:Text">
          <xsd:maxLength value="255"/>
        </xsd:restriction>
      </xsd:simpleType>
    </xsd:element>
    <xsd:element name="zLegacyLocation" ma:index="42" nillable="true" ma:displayName="zLegacyLocation" ma:format="Hyperlink" ma:hidden="true" ma:internalName="zLegacyLocatio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FunctionGroup" ma:index="44" nillable="true" ma:displayName="Function Group" ma:default="Environmental Stewardship" ma:hidden="true" ma:internalName="FunctionGroup" ma:readOnly="false">
      <xsd:simpleType>
        <xsd:restriction base="dms:Text">
          <xsd:maxLength value="255"/>
        </xsd:restriction>
      </xsd:simpleType>
    </xsd:element>
    <xsd:element name="CC" ma:index="45" nillable="true" ma:displayName="CC" ma:hidden="true" ma:internalName="CC" ma:readOnly="false">
      <xsd:simpleType>
        <xsd:restriction base="dms:Text">
          <xsd:maxLength value="255"/>
        </xsd:restriction>
      </xsd:simpleType>
    </xsd:element>
    <xsd:element name="MailPreviewData" ma:index="46" nillable="true" ma:displayName="MailPreviewData" ma:hidden="true" ma:internalName="MailPreviewData" ma:readOnly="false">
      <xsd:simpleType>
        <xsd:restriction base="dms:Note"/>
      </xsd:simpleType>
    </xsd:element>
    <xsd:element name="TaxCatchAll" ma:index="65" nillable="true" ma:displayName="Taxonomy Catch All Column" ma:hidden="true" ma:list="{53fa2296-0779-42e4-b681-19b9a9d3e2c1}" ma:internalName="TaxCatchAll" ma:readOnly="false" ma:showField="CatchAllData" ma:web="9494bce5-a140-4a0f-8002-f9f1cb412e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6f199ae27e04bb4be6ae0164db008e7" ma:index="76" nillable="true" ma:taxonomy="true" ma:internalName="g6f199ae27e04bb4be6ae0164db008e7" ma:taxonomyFieldName="BusinessIDTagged" ma:displayName="Tag business IDs" ma:readOnly="false" ma:fieldId="{06f199ae-27e0-4bb4-be6a-e0164db008e7}" ma:taxonomyMulti="true" ma:sspId="2f3edb79-a8d9-4768-9276-43bf5eb1b67b" ma:termSetId="a71ef516-1310-46b8-a721-b8fddcf0c2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ubType" ma:index="78" nillable="true" ma:displayName="IRIS Document Sub Type" ma:hidden="true" ma:internalName="DocumentSubType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1dc28-fc3b-4322-8384-038ea5b923f5" elementFormDefault="qualified">
    <xsd:import namespace="http://schemas.microsoft.com/office/2006/documentManagement/types"/>
    <xsd:import namespace="http://schemas.microsoft.com/office/infopath/2007/PartnerControls"/>
    <xsd:element name="zMigrationID" ma:index="62" nillable="true" ma:displayName="zMigrationID" ma:hidden="true" ma:indexed="true" ma:internalName="zMigrationID" ma:readOnly="false">
      <xsd:simpleType>
        <xsd:restriction base="dms:Text"/>
      </xsd:simpleType>
    </xsd:element>
    <xsd:element name="lcf76f155ced4ddcb4097134ff3c332f" ma:index="64" nillable="true" ma:taxonomy="true" ma:internalName="lcf76f155ced4ddcb4097134ff3c332f" ma:taxonomyFieldName="MediaServiceImageTags" ma:displayName="Image Tags" ma:readOnly="false" ma:fieldId="{5cf76f15-5ced-4ddc-b409-7134ff3c332f}" ma:taxonomyMulti="true" ma:sspId="2f3edb79-a8d9-4768-9276-43bf5eb1b6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6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6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6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7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7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72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73" nillable="true" ma:displayName="Location" ma:hidden="true" ma:indexed="true" ma:internalName="MediaServiceLocation" ma:readOnly="true">
      <xsd:simpleType>
        <xsd:restriction base="dms:Text"/>
      </xsd:simpleType>
    </xsd:element>
    <xsd:element name="MediaServiceBillingMetadata" ma:index="7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7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58" nillable="true" ma:displayName="EXIF Copyright" ma:hidden="true" ma:internalName="wic_System_Copyright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 ma:displayName="Subject"/>
        <xsd:element ref="dc:description" minOccurs="0" maxOccurs="1"/>
        <xsd:element name="keywords" minOccurs="0" maxOccurs="1" type="xsd:string" ma:displayName="Key 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tSensitivity xmlns="1cac9bea-d09c-48b0-9841-7eb5347add9c">NOT SET</SetSensitivity>
    <OverrideLabel xmlns="1cac9bea-d09c-48b0-9841-7eb5347add9c" xsi:nil="true"/>
    <_ExtendedDescription xmlns="http://schemas.microsoft.com/sharepoint/v3" xsi:nil="true"/>
    <zLegacyDocID0 xmlns="cc6bf0b3-ec53-49a8-bfa1-84eeadf7753b" xsi:nil="true"/>
    <PRAText3 xmlns="1cac9bea-d09c-48b0-9841-7eb5347add9c" xsi:nil="true"/>
    <Case xmlns="9494bce5-a140-4a0f-8002-f9f1cb412e06">Scheme Liaison Committee Meetings</Case>
    <ILFrom xmlns="9494bce5-a140-4a0f-8002-f9f1cb412e06" xsi:nil="true"/>
    <PRAText1 xmlns="9494bce5-a140-4a0f-8002-f9f1cb412e06" xsi:nil="true"/>
    <PRAText4 xmlns="9494bce5-a140-4a0f-8002-f9f1cb412e06" xsi:nil="true"/>
    <Narrative xmlns="9494bce5-a140-4a0f-8002-f9f1cb412e06" xsi:nil="true"/>
    <PRADateTrigger xmlns="9494bce5-a140-4a0f-8002-f9f1cb412e06" xsi:nil="true"/>
    <Sent xmlns="9494bce5-a140-4a0f-8002-f9f1cb412e06" xsi:nil="true"/>
    <zLegacyDocID xmlns="9494bce5-a140-4a0f-8002-f9f1cb412e06" xsi:nil="true"/>
    <Level3 xmlns="cc6bf0b3-ec53-49a8-bfa1-84eeadf7753b">NA</Level3>
    <AggregationStatus xmlns="9494bce5-a140-4a0f-8002-f9f1cb412e06">Normal</AggregationStatus>
    <FunctionGroup xmlns="9494bce5-a140-4a0f-8002-f9f1cb412e06">Environmental Stewardship</FunctionGroup>
    <Subactivity xmlns="9494bce5-a140-4a0f-8002-f9f1cb412e06">2026 Scheme Meetings</Subactivity>
    <DocumentSubType xmlns="9494bce5-a140-4a0f-8002-f9f1cb412e06" xsi:nil="true"/>
    <Level2 xmlns="cc6bf0b3-ec53-49a8-bfa1-84eeadf7753b">NA</Level2>
    <Project xmlns="9494bce5-a140-4a0f-8002-f9f1cb412e06">NA</Project>
    <MailPreviewData xmlns="9494bce5-a140-4a0f-8002-f9f1cb412e06" xsi:nil="true"/>
    <Category2 xmlns="9494bce5-a140-4a0f-8002-f9f1cb412e06">NA</Category2>
    <Channel xmlns="9494bce5-a140-4a0f-8002-f9f1cb412e06">NA</Channel>
    <Year xmlns="9494bce5-a140-4a0f-8002-f9f1cb412e06">NA</Year>
    <Team xmlns="9494bce5-a140-4a0f-8002-f9f1cb412e06">Flood Protection and Drainage</Team>
    <TaxCatchAll xmlns="9494bce5-a140-4a0f-8002-f9f1cb412e06" xsi:nil="true"/>
    <Function xmlns="9494bce5-a140-4a0f-8002-f9f1cb412e06">Flood Protection and Drainage</Function>
    <Category1 xmlns="9494bce5-a140-4a0f-8002-f9f1cb412e06">NA</Category1>
    <PRADateDisposal xmlns="9494bce5-a140-4a0f-8002-f9f1cb412e06" xsi:nil="true"/>
    <DocumentType xmlns="9494bce5-a140-4a0f-8002-f9f1cb412e06">MEETING related</DocumentType>
    <To xmlns="9494bce5-a140-4a0f-8002-f9f1cb412e06" xsi:nil="true"/>
    <PRAType xmlns="9494bce5-a140-4a0f-8002-f9f1cb412e06">Doc</PRAType>
    <Received xmlns="9494bce5-a140-4a0f-8002-f9f1cb412e06" xsi:nil="true"/>
    <SecurityClassification xmlns="9494bce5-a140-4a0f-8002-f9f1cb412e06">Unclassified</SecurityClassification>
    <RelatedPeople xmlns="9494bce5-a140-4a0f-8002-f9f1cb412e06">
      <UserInfo>
        <DisplayName/>
        <AccountId xsi:nil="true"/>
        <AccountType/>
      </UserInfo>
    </RelatedPeople>
    <zLegacyLocation xmlns="9494bce5-a140-4a0f-8002-f9f1cb412e06">
      <Url xsi:nil="true"/>
      <Description xsi:nil="true"/>
    </zLegacyLocation>
    <Activity xmlns="9494bce5-a140-4a0f-8002-f9f1cb412e06">NA</Activity>
    <CC xmlns="9494bce5-a140-4a0f-8002-f9f1cb412e06" xsi:nil="true"/>
    <HarmonieUIHidden xmlns="9494bce5-a140-4a0f-8002-f9f1cb412e06" xsi:nil="true"/>
    <PRAText2 xmlns="9494bce5-a140-4a0f-8002-f9f1cb412e06" xsi:nil="true"/>
    <PRAText5 xmlns="9494bce5-a140-4a0f-8002-f9f1cb412e06" xsi:nil="true"/>
    <OriginalSubject xmlns="9494bce5-a140-4a0f-8002-f9f1cb412e06" xsi:nil="true"/>
    <zLegacyJSON xmlns="9494bce5-a140-4a0f-8002-f9f1cb412e06" xsi:nil="true"/>
    <SetLabel xmlns="9494bce5-a140-4a0f-8002-f9f1cb412e06">RETAIN</SetLabel>
    <zLegacy xmlns="9494bce5-a140-4a0f-8002-f9f1cb412e06" xsi:nil="true"/>
    <_dlc_DocIdUrl xmlns="9494bce5-a140-4a0f-8002-f9f1cb412e06">
      <Url>https://horizonsregionalcouncil.sharepoint.com/sites/wsp-FloodProtectDrain/_layouts/15/DocIdRedir.aspx?ID=HRCID-289519239-237685</Url>
      <Description>HRCID-289519239-237685</Description>
    </_dlc_DocIdUrl>
    <wic_System_GPS_Longitude xmlns="cc6bf0b3-ec53-49a8-bfa1-84eeadf7753b" xsi:nil="true"/>
    <zMigrationID xmlns="9fd1dc28-fc3b-4322-8384-038ea5b923f5" xsi:nil="true"/>
    <CaseType xmlns="cc6bf0b3-ec53-49a8-bfa1-84eeadf7753b" xsi:nil="true"/>
    <CaseStatus xmlns="cc6bf0b3-ec53-49a8-bfa1-84eeadf7753b" xsi:nil="true"/>
    <Iwi xmlns="cc6bf0b3-ec53-49a8-bfa1-84eeadf7753b">NA</Iwi>
    <lcf76f155ced4ddcb4097134ff3c332f xmlns="9fd1dc28-fc3b-4322-8384-038ea5b923f5">
      <Terms xmlns="http://schemas.microsoft.com/office/infopath/2007/PartnerControls"/>
    </lcf76f155ced4ddcb4097134ff3c332f>
    <g6f199ae27e04bb4be6ae0164db008e7 xmlns="9494bce5-a140-4a0f-8002-f9f1cb412e06">
      <Terms xmlns="http://schemas.microsoft.com/office/infopath/2007/PartnerControls"/>
    </g6f199ae27e04bb4be6ae0164db008e7>
    <wic_System_GPS_Latitude xmlns="cc6bf0b3-ec53-49a8-bfa1-84eeadf7753b" xsi:nil="true"/>
    <wic_System_Copyright xmlns="http://schemas.microsoft.com/sharepoint/v3/fields" xsi:nil="true"/>
    <wic_System_GPS_Altitude xmlns="cc6bf0b3-ec53-49a8-bfa1-84eeadf7753b" xsi:nil="true"/>
    <Comments xmlns="cc6bf0b3-ec53-49a8-bfa1-84eeadf7753b" xsi:nil="true"/>
    <Level1 xmlns="cc6bf0b3-ec53-49a8-bfa1-84eeadf7753b">NA</Level1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A6ADB80-5797-44CA-BA11-9ABCABBB00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B57BA2-776C-4FDD-A1F6-23B4729530C8}">
  <ds:schemaRefs>
    <ds:schemaRef ds:uri="1cac9bea-d09c-48b0-9841-7eb5347add9c"/>
    <ds:schemaRef ds:uri="9494bce5-a140-4a0f-8002-f9f1cb412e06"/>
    <ds:schemaRef ds:uri="9fd1dc28-fc3b-4322-8384-038ea5b923f5"/>
    <ds:schemaRef ds:uri="cc6bf0b3-ec53-49a8-bfa1-84eeadf775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581A79F-7977-4CDB-8F2E-B921702BF8F7}">
  <ds:schemaRefs>
    <ds:schemaRef ds:uri="1cac9bea-d09c-48b0-9841-7eb5347add9c"/>
    <ds:schemaRef ds:uri="9494bce5-a140-4a0f-8002-f9f1cb412e06"/>
    <ds:schemaRef ds:uri="9fd1dc28-fc3b-4322-8384-038ea5b923f5"/>
    <ds:schemaRef ds:uri="cc6bf0b3-ec53-49a8-bfa1-84eeadf775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BCCE6C5-B601-46D9-8099-AD7768E10C0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Application>Microsoft Office PowerPoint</Application>
  <PresentationFormat>Widescreen</PresentationFormat>
  <Slides>35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Horizons Regional Council</vt:lpstr>
      <vt:lpstr>Pohangina and Ōroua Scheme Sub Committee Meeting</vt:lpstr>
      <vt:lpstr>Presentation Format</vt:lpstr>
      <vt:lpstr>PowerPoint Presentation</vt:lpstr>
      <vt:lpstr>Budget spend and new approvals (Summary of April Council Item pages 111 to 116) </vt:lpstr>
      <vt:lpstr>Works to progress over April/May and planned to 30 June 2026 </vt:lpstr>
      <vt:lpstr>Current work in progress and planning to 30 June 2026</vt:lpstr>
      <vt:lpstr>Budget projections 2025-2026 </vt:lpstr>
      <vt:lpstr>PowerPoint Presentation</vt:lpstr>
      <vt:lpstr>2026-27 Example maintenance options</vt:lpstr>
      <vt:lpstr>PowerPoint Presentation</vt:lpstr>
      <vt:lpstr>Repair priorities – all repairs merged list $1.36M (31 jobs)</vt:lpstr>
      <vt:lpstr>2026-27 Maintenance and Repair Options</vt:lpstr>
      <vt:lpstr>The slides that follow provide more detail on the specific jobs to inform the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Repair priorities – all repairs merged list $1.45M (33 jobs)</vt:lpstr>
      <vt:lpstr>2026-27 Maintenance and Repair Options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Brenda Balmer</dc:creator>
  <cp:revision>4</cp:revision>
  <dcterms:created xsi:type="dcterms:W3CDTF">2025-10-08T04:18:06Z</dcterms:created>
  <dcterms:modified xsi:type="dcterms:W3CDTF">2026-05-27T02:09:49Z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0x010100153B67F6A0E2454F8601948211981F95007507659A8D10A74E8CA1333435997584</vt:lpwstr>
  </property>
  <property fmtid="{D5CDD505-2E9C-101B-9397-08002B2CF9AE}" pid="3" name="BusinessIDTagged">
    <vt:lpwstr/>
  </property>
  <property fmtid="{D5CDD505-2E9C-101B-9397-08002B2CF9AE}" pid="4" name="_dlc_DocIdItemGuid">
    <vt:lpwstr>a3e808b0-33e5-4fb2-946c-876fa571aa60</vt:lpwstr>
  </property>
  <property fmtid="{D5CDD505-2E9C-101B-9397-08002B2CF9AE}" pid="5" name="MediaServiceImageTags">
    <vt:lpwstr/>
  </property>
  <property fmtid="{D5CDD505-2E9C-101B-9397-08002B2CF9AE}" pid="6" name="_dlc_DocId">
    <vt:lpwstr>HRCID-289519239-237685</vt:lpwstr>
  </property>
</Properties>
</file>