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12"/>
  </p:notesMasterIdLst>
  <p:sldIdLst>
    <p:sldId id="810" r:id="rId6"/>
    <p:sldId id="856" r:id="rId7"/>
    <p:sldId id="855" r:id="rId8"/>
    <p:sldId id="857" r:id="rId9"/>
    <p:sldId id="310" r:id="rId10"/>
    <p:sldId id="84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B3325A-27D8-36B9-5F19-21628AF25C3A}" v="3" dt="2026-06-10T02:12:10.497"/>
    <p1510:client id="{44F42A67-ECB8-2B48-D1DA-C62CAA6440F9}" v="65" dt="2026-06-10T02:14:38.925"/>
    <p1510:client id="{4B899E91-55BF-46B5-8779-AAFF2DF2D1A8}" v="3" dt="2026-06-10T01:31:45.869"/>
    <p1510:client id="{DF71CC4D-131D-C70E-A078-817896C5E4A9}" v="8" dt="2026-06-10T05:34:49.4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9D28E-460A-4C55-9A01-CE6BBC1280BE}" type="datetimeFigureOut">
              <a:rPr lang="en-NZ" smtClean="0"/>
              <a:t>9/06/2026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C5C3C2-B9D6-4F64-8590-3A4B4B72837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356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9812A3-F7B7-6541-9162-5312968B000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540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294310"/>
            <a:ext cx="9144000" cy="498598"/>
          </a:xfrm>
        </p:spPr>
        <p:txBody>
          <a:bodyPr anchor="ctr">
            <a:sp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77789"/>
            <a:ext cx="9144000" cy="465219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396" y="1350479"/>
            <a:ext cx="2229209" cy="138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5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w/IM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39347" y="5817649"/>
            <a:ext cx="6318517" cy="221599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920504"/>
            <a:ext cx="1837765" cy="1139005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44138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3939987" y="5308853"/>
            <a:ext cx="6338047" cy="387798"/>
          </a:xfrm>
        </p:spPr>
        <p:txBody>
          <a:bodyPr anchor="t" anchorCtr="0">
            <a:sp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641725" y="4878388"/>
            <a:ext cx="0" cy="1250950"/>
          </a:xfrm>
          <a:prstGeom prst="line">
            <a:avLst/>
          </a:prstGeom>
          <a:ln>
            <a:solidFill>
              <a:srgbClr val="FFFFFF">
                <a:alpha val="24314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2007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w/IMG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2211" y="728664"/>
            <a:ext cx="4274048" cy="1451242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7222331" y="2365563"/>
            <a:ext cx="4274344" cy="579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7222210" y="3130657"/>
            <a:ext cx="4274049" cy="2530367"/>
          </a:xfrm>
          <a:prstGeom prst="rect">
            <a:avLst/>
          </a:prstGeom>
        </p:spPr>
        <p:txBody>
          <a:bodyPr/>
          <a:lstStyle>
            <a:lvl2pPr marL="177800" indent="-171450">
              <a:tabLst/>
              <a:defRPr/>
            </a:lvl2pPr>
            <a:lvl3pPr marL="177800" indent="-171450">
              <a:tabLst/>
              <a:defRPr/>
            </a:lvl3pPr>
            <a:lvl4pPr marL="177800" indent="-171450">
              <a:tabLst/>
              <a:defRPr/>
            </a:lvl4pPr>
            <a:lvl5pPr marL="177800" indent="-171450">
              <a:tabLst/>
              <a:defRPr/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50929" y="728664"/>
            <a:ext cx="6230318" cy="4932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36192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w/IM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13306" y="728664"/>
            <a:ext cx="5482953" cy="1451242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6013342" y="2365563"/>
            <a:ext cx="5483333" cy="579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013304" y="3130657"/>
            <a:ext cx="5482955" cy="2530367"/>
          </a:xfrm>
          <a:prstGeom prst="rect">
            <a:avLst/>
          </a:prstGeom>
        </p:spPr>
        <p:txBody>
          <a:bodyPr/>
          <a:lstStyle>
            <a:lvl2pPr marL="177800" indent="-171450">
              <a:tabLst/>
              <a:defRPr/>
            </a:lvl2pPr>
            <a:lvl3pPr marL="177800" indent="-171450">
              <a:tabLst/>
              <a:defRPr/>
            </a:lvl3pPr>
            <a:lvl4pPr marL="177800" indent="-171450">
              <a:tabLst/>
              <a:defRPr/>
            </a:lvl4pPr>
            <a:lvl5pPr marL="177800" indent="-171450">
              <a:tabLst/>
              <a:defRPr/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377912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75563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w/IM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990490" y="1193368"/>
            <a:ext cx="6505770" cy="986537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4990454" y="2365563"/>
            <a:ext cx="6506221" cy="579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990488" y="3130657"/>
            <a:ext cx="6505772" cy="2530367"/>
          </a:xfrm>
          <a:prstGeom prst="rect">
            <a:avLst/>
          </a:prstGeom>
        </p:spPr>
        <p:txBody>
          <a:bodyPr/>
          <a:lstStyle>
            <a:lvl2pPr marL="177800" indent="-171450">
              <a:tabLst/>
              <a:defRPr/>
            </a:lvl2pPr>
            <a:lvl3pPr marL="177800" indent="-171450">
              <a:tabLst/>
              <a:defRPr/>
            </a:lvl3pPr>
            <a:lvl4pPr marL="177800" indent="-171450">
              <a:tabLst/>
              <a:defRPr/>
            </a:lvl4pPr>
            <a:lvl5pPr marL="177800" indent="-171450">
              <a:tabLst/>
              <a:defRPr/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976393" y="765094"/>
            <a:ext cx="3595607" cy="236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976393" y="3295461"/>
            <a:ext cx="3595607" cy="236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02117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w/IMG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152781" y="1420409"/>
            <a:ext cx="5343478" cy="883483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6152827" y="2489550"/>
            <a:ext cx="5343848" cy="579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152779" y="3254644"/>
            <a:ext cx="5343480" cy="1265183"/>
          </a:xfrm>
          <a:prstGeom prst="rect">
            <a:avLst/>
          </a:prstGeom>
        </p:spPr>
        <p:txBody>
          <a:bodyPr/>
          <a:lstStyle>
            <a:lvl2pPr marL="177800" indent="-171450">
              <a:tabLst/>
              <a:defRPr/>
            </a:lvl2pPr>
            <a:lvl3pPr marL="177800" indent="-171450">
              <a:tabLst/>
              <a:defRPr/>
            </a:lvl3pPr>
            <a:lvl4pPr marL="177800" indent="-171450">
              <a:tabLst/>
              <a:defRPr/>
            </a:lvl4pPr>
            <a:lvl5pPr marL="177800" indent="-171450">
              <a:tabLst/>
              <a:defRPr/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976393" y="1420409"/>
            <a:ext cx="4881966" cy="309941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47939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w/IMG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76707" y="3285640"/>
            <a:ext cx="10519553" cy="463736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976394" y="3935034"/>
            <a:ext cx="10520282" cy="579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976704" y="4700128"/>
            <a:ext cx="10519556" cy="1115879"/>
          </a:xfrm>
          <a:prstGeom prst="rect">
            <a:avLst/>
          </a:prstGeom>
        </p:spPr>
        <p:txBody>
          <a:bodyPr/>
          <a:lstStyle>
            <a:lvl2pPr marL="177800" indent="-171450">
              <a:tabLst/>
              <a:defRPr/>
            </a:lvl2pPr>
            <a:lvl3pPr marL="177800" indent="-171450">
              <a:tabLst/>
              <a:defRPr/>
            </a:lvl3pPr>
            <a:lvl4pPr marL="177800" indent="-171450">
              <a:tabLst/>
              <a:defRPr/>
            </a:lvl4pPr>
            <a:lvl5pPr marL="177800" indent="-171450">
              <a:tabLst/>
              <a:defRPr/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976393" y="765095"/>
            <a:ext cx="3347634" cy="208659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4562509" y="765095"/>
            <a:ext cx="3347634" cy="208659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8148626" y="765095"/>
            <a:ext cx="3347634" cy="208659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68323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w/IMG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222211" y="728664"/>
            <a:ext cx="4274048" cy="1451242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7222331" y="2365563"/>
            <a:ext cx="4274344" cy="579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7222210" y="3130657"/>
            <a:ext cx="4274049" cy="2530367"/>
          </a:xfrm>
          <a:prstGeom prst="rect">
            <a:avLst/>
          </a:prstGeom>
        </p:spPr>
        <p:txBody>
          <a:bodyPr/>
          <a:lstStyle>
            <a:lvl2pPr marL="177800" indent="-171450">
              <a:tabLst/>
              <a:defRPr/>
            </a:lvl2pPr>
            <a:lvl3pPr marL="177800" indent="-171450">
              <a:tabLst/>
              <a:defRPr/>
            </a:lvl3pPr>
            <a:lvl4pPr marL="177800" indent="-171450">
              <a:tabLst/>
              <a:defRPr/>
            </a:lvl4pPr>
            <a:lvl5pPr marL="177800" indent="-171450">
              <a:tabLst/>
              <a:defRPr/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50929" y="728664"/>
            <a:ext cx="3037668" cy="207652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3843579" y="728664"/>
            <a:ext cx="3037668" cy="207652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650929" y="2976240"/>
            <a:ext cx="3037668" cy="207652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3843579" y="2976240"/>
            <a:ext cx="3037668" cy="207652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88566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w/IMG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25572" y="728664"/>
            <a:ext cx="6970688" cy="1451242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4525505" y="2365563"/>
            <a:ext cx="6971171" cy="579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4525568" y="3130657"/>
            <a:ext cx="6970691" cy="2530367"/>
          </a:xfrm>
          <a:prstGeom prst="rect">
            <a:avLst/>
          </a:prstGeom>
        </p:spPr>
        <p:txBody>
          <a:bodyPr/>
          <a:lstStyle>
            <a:lvl2pPr marL="177800" indent="-171450">
              <a:tabLst/>
              <a:defRPr/>
            </a:lvl2pPr>
            <a:lvl3pPr marL="177800" indent="-171450">
              <a:tabLst/>
              <a:defRPr/>
            </a:lvl3pPr>
            <a:lvl4pPr marL="177800" indent="-171450">
              <a:tabLst/>
              <a:defRPr/>
            </a:lvl4pPr>
            <a:lvl5pPr marL="177800" indent="-171450">
              <a:tabLst/>
              <a:defRPr/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4916" y="728664"/>
            <a:ext cx="3285640" cy="4932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6454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w/IMG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779990" y="728664"/>
            <a:ext cx="3716270" cy="1451242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7780148" y="2365563"/>
            <a:ext cx="3716528" cy="579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7779987" y="3130657"/>
            <a:ext cx="3716272" cy="2530367"/>
          </a:xfrm>
          <a:prstGeom prst="rect">
            <a:avLst/>
          </a:prstGeom>
        </p:spPr>
        <p:txBody>
          <a:bodyPr/>
          <a:lstStyle>
            <a:lvl2pPr marL="177800" indent="-171450">
              <a:tabLst/>
              <a:defRPr/>
            </a:lvl2pPr>
            <a:lvl3pPr marL="177800" indent="-171450">
              <a:tabLst/>
              <a:defRPr/>
            </a:lvl3pPr>
            <a:lvl4pPr marL="177800" indent="-171450">
              <a:tabLst/>
              <a:defRPr/>
            </a:lvl4pPr>
            <a:lvl5pPr marL="177800" indent="-171450">
              <a:tabLst/>
              <a:defRPr/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4916" y="728664"/>
            <a:ext cx="3285640" cy="4932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4277532" y="728664"/>
            <a:ext cx="3285640" cy="4932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96807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w/IMG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779990" y="728664"/>
            <a:ext cx="3716270" cy="1451242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7780148" y="2365563"/>
            <a:ext cx="3716528" cy="579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7779987" y="3130657"/>
            <a:ext cx="3716272" cy="2530367"/>
          </a:xfrm>
          <a:prstGeom prst="rect">
            <a:avLst/>
          </a:prstGeom>
        </p:spPr>
        <p:txBody>
          <a:bodyPr/>
          <a:lstStyle>
            <a:lvl2pPr marL="177800" indent="-171450">
              <a:tabLst/>
              <a:defRPr/>
            </a:lvl2pPr>
            <a:lvl3pPr marL="177800" indent="-171450">
              <a:tabLst/>
              <a:defRPr/>
            </a:lvl3pPr>
            <a:lvl4pPr marL="177800" indent="-171450">
              <a:tabLst/>
              <a:defRPr/>
            </a:lvl4pPr>
            <a:lvl5pPr marL="177800" indent="-171450">
              <a:tabLst/>
              <a:defRPr/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774916" y="728664"/>
            <a:ext cx="3285640" cy="4932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4277532" y="3301138"/>
            <a:ext cx="3285640" cy="236012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4277532" y="728664"/>
            <a:ext cx="3285640" cy="236012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43419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ategory Title Slide">
    <p:bg>
      <p:bgPr>
        <a:solidFill>
          <a:schemeClr val="tx2">
            <a:alpha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50171" y="2211062"/>
            <a:ext cx="5091659" cy="1034307"/>
          </a:xfrm>
        </p:spPr>
        <p:txBody>
          <a:bodyPr anchor="t">
            <a:sp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50171" y="3388241"/>
            <a:ext cx="5091660" cy="70407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913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1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12192000" cy="68580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011" y="6129338"/>
            <a:ext cx="3845990" cy="72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54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650928" y="728664"/>
            <a:ext cx="3425126" cy="24639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4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4308528" y="728664"/>
            <a:ext cx="3425126" cy="24639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7966128" y="728664"/>
            <a:ext cx="3425126" cy="24639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650928" y="3394371"/>
            <a:ext cx="3425126" cy="24639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4308528" y="3394371"/>
            <a:ext cx="3425126" cy="24639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24"/>
          </p:nvPr>
        </p:nvSpPr>
        <p:spPr>
          <a:xfrm>
            <a:off x="7966128" y="3394371"/>
            <a:ext cx="3425126" cy="246398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79393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448013" y="728664"/>
            <a:ext cx="3285640" cy="4932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8121111" y="3301138"/>
            <a:ext cx="3285640" cy="236012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21"/>
          </p:nvPr>
        </p:nvSpPr>
        <p:spPr>
          <a:xfrm>
            <a:off x="8121111" y="728664"/>
            <a:ext cx="3285640" cy="236012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774916" y="728664"/>
            <a:ext cx="3285640" cy="4932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672815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448013" y="728664"/>
            <a:ext cx="3285640" cy="4932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774916" y="728664"/>
            <a:ext cx="3285640" cy="4932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3"/>
          </p:nvPr>
        </p:nvSpPr>
        <p:spPr>
          <a:xfrm>
            <a:off x="8121111" y="728664"/>
            <a:ext cx="3285640" cy="49323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026924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D65009-4129-D649-ADA4-6FE1FBE03C52}"/>
              </a:ext>
            </a:extLst>
          </p:cNvPr>
          <p:cNvSpPr/>
          <p:nvPr userDrawn="1"/>
        </p:nvSpPr>
        <p:spPr>
          <a:xfrm>
            <a:off x="13854" y="-10391"/>
            <a:ext cx="12192000" cy="68683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13854" y="-20782"/>
            <a:ext cx="12192000" cy="6858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13C723-E569-E543-956B-A74A6D0B2A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864" y="6121580"/>
            <a:ext cx="3845990" cy="72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349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AD65009-4129-D649-ADA4-6FE1FBE03C52}"/>
              </a:ext>
            </a:extLst>
          </p:cNvPr>
          <p:cNvSpPr/>
          <p:nvPr userDrawn="1"/>
        </p:nvSpPr>
        <p:spPr>
          <a:xfrm>
            <a:off x="13854" y="-10391"/>
            <a:ext cx="12192000" cy="686839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22"/>
          </p:nvPr>
        </p:nvSpPr>
        <p:spPr>
          <a:xfrm>
            <a:off x="13854" y="-20782"/>
            <a:ext cx="12192000" cy="687878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940555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243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726" y="1396428"/>
            <a:ext cx="3672548" cy="22761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932" y="4167266"/>
            <a:ext cx="3292136" cy="87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579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728664"/>
            <a:ext cx="8223823" cy="900112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95325" y="1916113"/>
            <a:ext cx="8223250" cy="587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2690813"/>
            <a:ext cx="10801350" cy="2970212"/>
          </a:xfrm>
          <a:prstGeom prst="rect">
            <a:avLst/>
          </a:prstGeom>
        </p:spPr>
        <p:txBody>
          <a:bodyPr/>
          <a:lstStyle>
            <a:lvl2pPr marL="177800" indent="-171450">
              <a:tabLst/>
              <a:defRPr/>
            </a:lvl2pPr>
            <a:lvl3pPr marL="177800" indent="-171450">
              <a:tabLst/>
              <a:defRPr/>
            </a:lvl3pPr>
            <a:lvl4pPr marL="177800" indent="-171450">
              <a:tabLst/>
              <a:defRPr/>
            </a:lvl4pPr>
            <a:lvl5pPr marL="177800" indent="-171450">
              <a:tabLst/>
              <a:defRPr/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4163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728664"/>
            <a:ext cx="8223823" cy="900112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95325" y="1916113"/>
            <a:ext cx="8223250" cy="587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695325" y="2600793"/>
            <a:ext cx="5248275" cy="3060232"/>
          </a:xfrm>
          <a:prstGeom prst="rect">
            <a:avLst/>
          </a:prstGeom>
        </p:spPr>
        <p:txBody>
          <a:bodyPr/>
          <a:lstStyle>
            <a:lvl2pPr marL="177800" indent="-171450">
              <a:tabLst/>
              <a:defRPr/>
            </a:lvl2pPr>
            <a:lvl3pPr marL="177800" indent="-171450">
              <a:tabLst/>
              <a:defRPr/>
            </a:lvl3pPr>
            <a:lvl4pPr marL="177800" indent="-171450">
              <a:tabLst/>
              <a:defRPr/>
            </a:lvl4pPr>
            <a:lvl5pPr marL="177800" indent="-171450">
              <a:tabLst/>
              <a:defRPr/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248400" y="2600793"/>
            <a:ext cx="5248275" cy="3060232"/>
          </a:xfrm>
          <a:prstGeom prst="rect">
            <a:avLst/>
          </a:prstGeom>
        </p:spPr>
        <p:txBody>
          <a:bodyPr/>
          <a:lstStyle>
            <a:lvl2pPr marL="177800" indent="-171450">
              <a:tabLst/>
              <a:defRPr/>
            </a:lvl2pPr>
            <a:lvl3pPr marL="177800" indent="-171450">
              <a:tabLst/>
              <a:defRPr/>
            </a:lvl3pPr>
            <a:lvl4pPr marL="177800" indent="-171450">
              <a:tabLst/>
              <a:defRPr/>
            </a:lvl4pPr>
            <a:lvl5pPr marL="177800" indent="-171450">
              <a:tabLst/>
              <a:defRPr/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3166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7532557" y="0"/>
            <a:ext cx="4659443" cy="685800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6" y="728664"/>
            <a:ext cx="6035258" cy="900112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25" y="6370819"/>
            <a:ext cx="6035260" cy="292309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011" y="6129338"/>
            <a:ext cx="3845990" cy="726029"/>
          </a:xfrm>
          <a:prstGeom prst="rect">
            <a:avLst/>
          </a:prstGeom>
        </p:spPr>
      </p:pic>
      <p:sp>
        <p:nvSpPr>
          <p:cNvPr id="11" name="Triangle 10"/>
          <p:cNvSpPr/>
          <p:nvPr userDrawn="1"/>
        </p:nvSpPr>
        <p:spPr>
          <a:xfrm rot="5400000">
            <a:off x="7446909" y="821807"/>
            <a:ext cx="418081" cy="246788"/>
          </a:xfrm>
          <a:prstGeom prst="triangl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695325" y="1916113"/>
            <a:ext cx="6035675" cy="579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5" y="2600793"/>
            <a:ext cx="6035259" cy="3060232"/>
          </a:xfrm>
          <a:prstGeom prst="rect">
            <a:avLst/>
          </a:prstGeom>
        </p:spPr>
        <p:txBody>
          <a:bodyPr/>
          <a:lstStyle>
            <a:lvl2pPr marL="177800" indent="-171450">
              <a:tabLst/>
              <a:defRPr/>
            </a:lvl2pPr>
            <a:lvl3pPr marL="177800" indent="-171450">
              <a:tabLst/>
              <a:defRPr/>
            </a:lvl3pPr>
            <a:lvl4pPr marL="177800" indent="-171450">
              <a:tabLst/>
              <a:defRPr/>
            </a:lvl4pPr>
            <a:lvl5pPr marL="177800" indent="-171450">
              <a:tabLst/>
              <a:defRPr/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023158" y="736160"/>
            <a:ext cx="3678239" cy="221599"/>
          </a:xfrm>
        </p:spPr>
        <p:txBody>
          <a:bodyPr anchor="t" anchorCtr="0">
            <a:spAutoFit/>
          </a:bodyPr>
          <a:lstStyle>
            <a:lvl1pPr>
              <a:defRPr sz="1600" b="1" i="0">
                <a:solidFill>
                  <a:schemeClr val="bg1"/>
                </a:solidFill>
                <a:latin typeface="Museo Sans 700" charset="0"/>
                <a:ea typeface="Museo Sans 700" charset="0"/>
                <a:cs typeface="Museo Sans 700" charset="0"/>
              </a:defRPr>
            </a:lvl1pPr>
          </a:lstStyle>
          <a:p>
            <a:pPr lvl="0"/>
            <a:r>
              <a:rPr lang="en-US"/>
              <a:t>Text to go here</a:t>
            </a:r>
          </a:p>
        </p:txBody>
      </p:sp>
    </p:spTree>
    <p:extLst>
      <p:ext uri="{BB962C8B-B14F-4D97-AF65-F5344CB8AC3E}">
        <p14:creationId xmlns:p14="http://schemas.microsoft.com/office/powerpoint/2010/main" val="1478373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057992" y="728663"/>
            <a:ext cx="3438683" cy="49323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728664"/>
            <a:ext cx="6627369" cy="900112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25" y="6370819"/>
            <a:ext cx="6035260" cy="292309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011" y="6129338"/>
            <a:ext cx="3845990" cy="726029"/>
          </a:xfrm>
          <a:prstGeom prst="rect">
            <a:avLst/>
          </a:prstGeom>
        </p:spPr>
      </p:pic>
      <p:sp>
        <p:nvSpPr>
          <p:cNvPr id="11" name="Triangle 10"/>
          <p:cNvSpPr/>
          <p:nvPr userDrawn="1"/>
        </p:nvSpPr>
        <p:spPr>
          <a:xfrm rot="5400000">
            <a:off x="7946085" y="1072346"/>
            <a:ext cx="418081" cy="194269"/>
          </a:xfrm>
          <a:prstGeom prst="triangle">
            <a:avLst>
              <a:gd name="adj" fmla="val 51793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695325" y="1916113"/>
            <a:ext cx="6627369" cy="579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5" y="2600793"/>
            <a:ext cx="6627369" cy="3060232"/>
          </a:xfrm>
          <a:prstGeom prst="rect">
            <a:avLst/>
          </a:prstGeom>
        </p:spPr>
        <p:txBody>
          <a:bodyPr/>
          <a:lstStyle>
            <a:lvl2pPr marL="177800" indent="-171450">
              <a:tabLst/>
              <a:defRPr/>
            </a:lvl2pPr>
            <a:lvl3pPr marL="177800" indent="-171450">
              <a:tabLst/>
              <a:defRPr/>
            </a:lvl3pPr>
            <a:lvl4pPr marL="177800" indent="-171450">
              <a:tabLst/>
              <a:defRPr/>
            </a:lvl4pPr>
            <a:lvl5pPr marL="177800" indent="-171450">
              <a:tabLst/>
              <a:defRPr/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8429886" y="960441"/>
            <a:ext cx="2715301" cy="221599"/>
          </a:xfrm>
        </p:spPr>
        <p:txBody>
          <a:bodyPr anchor="t" anchorCtr="0">
            <a:spAutoFit/>
          </a:bodyPr>
          <a:lstStyle>
            <a:lvl1pPr>
              <a:defRPr sz="1600" b="1" i="0">
                <a:solidFill>
                  <a:schemeClr val="bg1"/>
                </a:solidFill>
                <a:latin typeface="Museo Sans 700" charset="0"/>
                <a:ea typeface="Museo Sans 700" charset="0"/>
                <a:cs typeface="Museo Sans 700" charset="0"/>
              </a:defRPr>
            </a:lvl1pPr>
          </a:lstStyle>
          <a:p>
            <a:pPr lvl="0"/>
            <a:r>
              <a:rPr lang="en-US"/>
              <a:t>Text to go here</a:t>
            </a:r>
          </a:p>
        </p:txBody>
      </p:sp>
    </p:spTree>
    <p:extLst>
      <p:ext uri="{BB962C8B-B14F-4D97-AF65-F5344CB8AC3E}">
        <p14:creationId xmlns:p14="http://schemas.microsoft.com/office/powerpoint/2010/main" val="1407286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25" y="728664"/>
            <a:ext cx="6627369" cy="900112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5325" y="6370819"/>
            <a:ext cx="6035260" cy="292309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011" y="6129338"/>
            <a:ext cx="3845990" cy="726029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695325" y="1916113"/>
            <a:ext cx="6627369" cy="579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5" y="2600793"/>
            <a:ext cx="6627369" cy="3060232"/>
          </a:xfrm>
          <a:prstGeom prst="rect">
            <a:avLst/>
          </a:prstGeom>
        </p:spPr>
        <p:txBody>
          <a:bodyPr/>
          <a:lstStyle>
            <a:lvl2pPr marL="6350" indent="0">
              <a:buNone/>
              <a:tabLst/>
              <a:defRPr/>
            </a:lvl2pPr>
            <a:lvl3pPr marL="6350" indent="0">
              <a:buNone/>
              <a:tabLst/>
              <a:defRPr/>
            </a:lvl3pPr>
            <a:lvl4pPr marL="6350" indent="0">
              <a:buNone/>
              <a:tabLst/>
              <a:defRPr/>
            </a:lvl4pPr>
            <a:lvl5pPr marL="6350" indent="0">
              <a:buNone/>
              <a:tabLst/>
              <a:defRPr/>
            </a:lvl5pPr>
          </a:lstStyle>
          <a:p>
            <a:pPr lvl="1"/>
            <a:r>
              <a:rPr lang="en-US"/>
              <a:t>Second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20" hasCustomPrompt="1"/>
          </p:nvPr>
        </p:nvSpPr>
        <p:spPr>
          <a:xfrm>
            <a:off x="7592518" y="3285473"/>
            <a:ext cx="3904157" cy="2375552"/>
          </a:xfrm>
          <a:prstGeom prst="rect">
            <a:avLst/>
          </a:prstGeom>
        </p:spPr>
        <p:txBody>
          <a:bodyPr/>
          <a:lstStyle>
            <a:lvl2pPr marL="177800" indent="-171450">
              <a:tabLst/>
              <a:defRPr/>
            </a:lvl2pPr>
            <a:lvl3pPr marL="177800" indent="-171450">
              <a:tabLst/>
              <a:defRPr/>
            </a:lvl3pPr>
            <a:lvl4pPr marL="177800" indent="-171450">
              <a:tabLst/>
              <a:defRPr/>
            </a:lvl4pPr>
            <a:lvl5pPr marL="177800" indent="-171450">
              <a:tabLst/>
              <a:defRPr/>
            </a:lvl5pPr>
          </a:lstStyle>
          <a:p>
            <a:pPr lvl="4"/>
            <a:r>
              <a:rPr lang="en-US"/>
              <a:t>Fifth level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21" hasCustomPrompt="1"/>
          </p:nvPr>
        </p:nvSpPr>
        <p:spPr>
          <a:xfrm>
            <a:off x="7592517" y="2600793"/>
            <a:ext cx="3904157" cy="579437"/>
          </a:xfrm>
          <a:prstGeom prst="rect">
            <a:avLst/>
          </a:prstGeom>
        </p:spPr>
        <p:txBody>
          <a:bodyPr anchor="t" anchorCtr="0"/>
          <a:lstStyle>
            <a:lvl2pPr marL="6350" indent="0">
              <a:buNone/>
              <a:tabLst/>
              <a:defRPr/>
            </a:lvl2pPr>
            <a:lvl3pPr marL="177800" indent="-171450">
              <a:tabLst/>
              <a:defRPr/>
            </a:lvl3pPr>
            <a:lvl4pPr marL="177800" indent="-171450">
              <a:tabLst/>
              <a:defRPr/>
            </a:lvl4pPr>
            <a:lvl5pPr marL="177800" indent="-171450">
              <a:tabLst/>
              <a:defRPr/>
            </a:lvl5pPr>
          </a:lstStyle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60169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95325" y="929421"/>
            <a:ext cx="10801350" cy="498598"/>
          </a:xfrm>
        </p:spPr>
        <p:txBody>
          <a:bodyPr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19"/>
          <p:cNvSpPr>
            <a:spLocks noGrp="1"/>
          </p:cNvSpPr>
          <p:nvPr>
            <p:ph type="body" sz="quarter" idx="16"/>
          </p:nvPr>
        </p:nvSpPr>
        <p:spPr>
          <a:xfrm>
            <a:off x="695325" y="1916113"/>
            <a:ext cx="10801350" cy="579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5" y="2600793"/>
            <a:ext cx="10801350" cy="3060232"/>
          </a:xfrm>
          <a:prstGeom prst="rect">
            <a:avLst/>
          </a:prstGeom>
        </p:spPr>
        <p:txBody>
          <a:bodyPr/>
          <a:lstStyle>
            <a:lvl2pPr marL="177800" indent="-171450">
              <a:tabLst/>
              <a:defRPr/>
            </a:lvl2pPr>
            <a:lvl3pPr marL="177800" indent="-171450">
              <a:tabLst/>
              <a:defRPr/>
            </a:lvl3pPr>
            <a:lvl4pPr marL="177800" indent="-171450">
              <a:tabLst/>
              <a:defRPr/>
            </a:lvl4pPr>
            <a:lvl5pPr marL="177800" indent="-171450">
              <a:tabLst/>
              <a:defRPr/>
            </a:lvl5pPr>
          </a:lstStyle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9525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nternal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024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5325" y="1038630"/>
            <a:ext cx="10801350" cy="4985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95324" y="6370819"/>
            <a:ext cx="7451829" cy="2923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 cap="all" baseline="0">
                <a:ln>
                  <a:noFill/>
                </a:ln>
                <a:solidFill>
                  <a:schemeClr val="tx1"/>
                </a:solidFill>
                <a:latin typeface="Museo Sans 300" charset="0"/>
                <a:ea typeface="Museo Sans 300" charset="0"/>
                <a:cs typeface="Museo Sans 300" charset="0"/>
              </a:defRPr>
            </a:lvl1pPr>
          </a:lstStyle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011" y="6129338"/>
            <a:ext cx="3845990" cy="726029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95323" y="1825625"/>
            <a:ext cx="10801351" cy="1447576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6669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cap="all" baseline="0">
          <a:solidFill>
            <a:schemeClr val="tx1"/>
          </a:solidFill>
          <a:latin typeface="Museo Sans 900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000" b="0" i="0" kern="1200" cap="none" baseline="0">
          <a:solidFill>
            <a:schemeClr val="tx1"/>
          </a:solidFill>
          <a:latin typeface="Museo Sans 300" charset="0"/>
          <a:ea typeface="Museo Sans 300" charset="0"/>
          <a:cs typeface="Museo Sans 300" charset="0"/>
        </a:defRPr>
      </a:lvl1pPr>
      <a:lvl2pPr marL="17780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 cap="none" baseline="0">
          <a:solidFill>
            <a:schemeClr val="tx1"/>
          </a:solidFill>
          <a:latin typeface="Museo Sans 300" charset="0"/>
          <a:ea typeface="+mn-ea"/>
          <a:cs typeface="+mn-cs"/>
        </a:defRPr>
      </a:lvl2pPr>
      <a:lvl3pPr marL="17780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b="0" i="0" kern="1200" cap="none" baseline="0">
          <a:solidFill>
            <a:schemeClr val="tx1"/>
          </a:solidFill>
          <a:latin typeface="Museo Sans 300" charset="0"/>
          <a:ea typeface="Museo Sans 300" charset="0"/>
          <a:cs typeface="Museo Sans 300" charset="0"/>
        </a:defRPr>
      </a:lvl3pPr>
      <a:lvl4pPr marL="17780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b="0" i="0" kern="1200" cap="none" baseline="0">
          <a:solidFill>
            <a:schemeClr val="tx1"/>
          </a:solidFill>
          <a:latin typeface="Museo Sans 300" charset="0"/>
          <a:ea typeface="Museo Sans 300" charset="0"/>
          <a:cs typeface="Museo Sans 300" charset="0"/>
        </a:defRPr>
      </a:lvl4pPr>
      <a:lvl5pPr marL="17780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600" b="0" i="0" kern="1200" baseline="0">
          <a:solidFill>
            <a:schemeClr val="tx1"/>
          </a:solidFill>
          <a:latin typeface="Museo Sans 300" charset="0"/>
          <a:ea typeface="Museo Sans 300" charset="0"/>
          <a:cs typeface="Museo Sans 300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>
          <p15:clr>
            <a:srgbClr val="F26B43"/>
          </p15:clr>
        </p15:guide>
        <p15:guide id="2" pos="438">
          <p15:clr>
            <a:srgbClr val="F26B43"/>
          </p15:clr>
        </p15:guide>
        <p15:guide id="3" pos="7242">
          <p15:clr>
            <a:srgbClr val="F26B43"/>
          </p15:clr>
        </p15:guide>
        <p15:guide id="4" orient="horz" pos="3861">
          <p15:clr>
            <a:srgbClr val="F26B43"/>
          </p15:clr>
        </p15:guide>
        <p15:guide id="5" orient="horz" pos="1026">
          <p15:clr>
            <a:srgbClr val="F26B43"/>
          </p15:clr>
        </p15:guide>
        <p15:guide id="6" orient="horz" pos="1207">
          <p15:clr>
            <a:srgbClr val="F26B43"/>
          </p15:clr>
        </p15:guide>
        <p15:guide id="7" orient="horz" pos="356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 txBox="1">
            <a:spLocks/>
          </p:cNvSpPr>
          <p:nvPr/>
        </p:nvSpPr>
        <p:spPr>
          <a:xfrm>
            <a:off x="7684655" y="4190614"/>
            <a:ext cx="4433053" cy="2215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1600" b="0" i="0" kern="1200" cap="none" baseline="0">
                <a:solidFill>
                  <a:schemeClr val="bg1"/>
                </a:solidFill>
                <a:latin typeface="Museo Sans 300" charset="0"/>
                <a:ea typeface="Museo Sans 300" charset="0"/>
                <a:cs typeface="Museo Sans 300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2000" kern="1200" cap="none" baseline="0">
                <a:solidFill>
                  <a:schemeClr val="tx1"/>
                </a:solidFill>
                <a:latin typeface="Museo Sans 300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800" b="0" i="0" kern="1200" cap="none" baseline="0">
                <a:solidFill>
                  <a:schemeClr val="tx1"/>
                </a:solidFill>
                <a:latin typeface="Museo Sans 300" charset="0"/>
                <a:ea typeface="Museo Sans 300" charset="0"/>
                <a:cs typeface="Museo Sans 300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 cap="none" baseline="0">
                <a:solidFill>
                  <a:schemeClr val="tx1"/>
                </a:solidFill>
                <a:latin typeface="Museo Sans 300" charset="0"/>
                <a:ea typeface="Museo Sans 300" charset="0"/>
                <a:cs typeface="Museo Sans 300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 baseline="0">
                <a:solidFill>
                  <a:schemeClr val="tx1"/>
                </a:solidFill>
                <a:latin typeface="Museo Sans 300" charset="0"/>
                <a:ea typeface="Museo Sans 300" charset="0"/>
                <a:cs typeface="Museo Sans 300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16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</a:rPr>
              <a:t>Photo</a:t>
            </a:r>
          </a:p>
        </p:txBody>
      </p:sp>
      <p:sp>
        <p:nvSpPr>
          <p:cNvPr id="8" name="Title 3"/>
          <p:cNvSpPr>
            <a:spLocks noGrp="1"/>
          </p:cNvSpPr>
          <p:nvPr>
            <p:ph type="ctrTitle"/>
          </p:nvPr>
        </p:nvSpPr>
        <p:spPr>
          <a:xfrm>
            <a:off x="3775950" y="4693920"/>
            <a:ext cx="7657653" cy="178510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dirty="0" err="1">
                <a:latin typeface="Museo Sans 900"/>
              </a:rPr>
              <a:t>Pohangina</a:t>
            </a:r>
            <a:r>
              <a:rPr lang="en-US" dirty="0">
                <a:latin typeface="Museo Sans 900"/>
              </a:rPr>
              <a:t> </a:t>
            </a:r>
            <a:r>
              <a:rPr lang="en-US" dirty="0" err="1">
                <a:latin typeface="Museo Sans 900"/>
              </a:rPr>
              <a:t>Oroua</a:t>
            </a:r>
            <a:r>
              <a:rPr lang="en-US" dirty="0">
                <a:latin typeface="Museo Sans 900"/>
              </a:rPr>
              <a:t> Scheme</a:t>
            </a:r>
            <a:br>
              <a:rPr lang="en-US" dirty="0"/>
            </a:br>
            <a:br>
              <a:rPr lang="en-US" dirty="0"/>
            </a:br>
            <a:r>
              <a:rPr lang="en-US" sz="2000" dirty="0">
                <a:latin typeface="Museo Sans 700"/>
              </a:rPr>
              <a:t>12</a:t>
            </a:r>
            <a:r>
              <a:rPr lang="en-US" sz="2000" baseline="30000" dirty="0">
                <a:latin typeface="Museo Sans 700"/>
              </a:rPr>
              <a:t>th</a:t>
            </a:r>
            <a:r>
              <a:rPr lang="en-US" sz="2000" dirty="0">
                <a:latin typeface="Museo Sans 700"/>
              </a:rPr>
              <a:t> June 2026 </a:t>
            </a:r>
            <a:br>
              <a:rPr lang="en-US" sz="2000" dirty="0">
                <a:latin typeface="Museo Sans 700" panose="02000000000000000000" pitchFamily="50" charset="0"/>
              </a:rPr>
            </a:br>
            <a:br>
              <a:rPr lang="en-US" sz="2000" dirty="0">
                <a:latin typeface="Museo Sans 700" panose="02000000000000000000" pitchFamily="50" charset="0"/>
              </a:rPr>
            </a:br>
            <a:r>
              <a:rPr lang="en-US" sz="2000" dirty="0">
                <a:latin typeface="Museo Sans 700"/>
              </a:rPr>
              <a:t>Venue: </a:t>
            </a:r>
            <a:r>
              <a:rPr lang="en-US" sz="2000" dirty="0" err="1">
                <a:latin typeface="Museo Sans 700"/>
              </a:rPr>
              <a:t>Te</a:t>
            </a:r>
            <a:r>
              <a:rPr lang="en-US" sz="2000" dirty="0">
                <a:latin typeface="Museo Sans 700"/>
              </a:rPr>
              <a:t> Ao Nui – </a:t>
            </a:r>
            <a:r>
              <a:rPr lang="en-US" sz="2000" dirty="0" err="1">
                <a:latin typeface="Museo Sans 700"/>
              </a:rPr>
              <a:t>Ruru</a:t>
            </a:r>
            <a:r>
              <a:rPr lang="en-US" sz="2000" dirty="0">
                <a:latin typeface="Museo Sans 700"/>
              </a:rPr>
              <a:t> Room </a:t>
            </a:r>
            <a:endParaRPr lang="en-US" sz="1800" dirty="0" err="1">
              <a:latin typeface="Museo Sans 700" panose="02000000000000000000" pitchFamily="50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323909-A7AF-DF0A-1B25-BC003C4701D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en-NZ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A5321CC-5F01-52EB-6B69-63102A7BED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" b="-33197"/>
          <a:stretch>
            <a:fillRect/>
          </a:stretch>
        </p:blipFill>
        <p:spPr>
          <a:xfrm>
            <a:off x="1506311" y="0"/>
            <a:ext cx="9319123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975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A77B0AA-5F86-5AC6-342B-D0A279667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0" y="1614279"/>
            <a:ext cx="4440796" cy="3808134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55024680-7CD9-7855-5F33-EBC0EDF6AA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773" y="389925"/>
            <a:ext cx="10204323" cy="498598"/>
          </a:xfrm>
        </p:spPr>
        <p:txBody>
          <a:bodyPr/>
          <a:lstStyle/>
          <a:p>
            <a:pPr algn="ctr"/>
            <a:r>
              <a:rPr lang="en-AU"/>
              <a:t>Workflow process FOR ALL JOBS</a:t>
            </a:r>
            <a:endParaRPr lang="en-NZ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316286-D890-813C-B260-58C4076ADB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9" t="-561" r="5683" b="561"/>
          <a:stretch>
            <a:fillRect/>
          </a:stretch>
        </p:blipFill>
        <p:spPr>
          <a:xfrm>
            <a:off x="419099" y="1731064"/>
            <a:ext cx="6605573" cy="3395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467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2B3DA-3C4E-867E-38B7-3529C0A10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3306" y="728664"/>
            <a:ext cx="5482953" cy="1451242"/>
          </a:xfrm>
        </p:spPr>
        <p:txBody>
          <a:bodyPr anchor="ctr">
            <a:normAutofit/>
          </a:bodyPr>
          <a:lstStyle/>
          <a:p>
            <a:r>
              <a:rPr lang="en-AU"/>
              <a:t>Work plan for remainder 25/26</a:t>
            </a:r>
            <a:endParaRPr lang="en-NZ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A263B59-F206-9E8F-713B-3107042D583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13342" y="2365563"/>
            <a:ext cx="5483333" cy="3113673"/>
          </a:xfrm>
        </p:spPr>
        <p:txBody>
          <a:bodyPr/>
          <a:lstStyle/>
          <a:p>
            <a:r>
              <a:rPr lang="en-US" b="1"/>
              <a:t>Currently underway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Oroua channel maintenance 1-13km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Oroua channel maintenance 25-29km</a:t>
            </a:r>
          </a:p>
          <a:p>
            <a:endParaRPr lang="en-US"/>
          </a:p>
          <a:p>
            <a:r>
              <a:rPr lang="en-US" b="1"/>
              <a:t>Planned works starting this FY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Pohangina channel maintenance 10-24km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Repair sites x4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Pole planting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55DA97-581A-A80B-13E6-B12B87ED43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" y="728664"/>
            <a:ext cx="5377912" cy="51359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1150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D7D29-CCC2-0587-5789-2009499A65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33CC5-BAB1-3A81-A148-48BD7F9DD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327" y="109539"/>
            <a:ext cx="10701346" cy="1451242"/>
          </a:xfrm>
        </p:spPr>
        <p:txBody>
          <a:bodyPr anchor="ctr">
            <a:normAutofit/>
          </a:bodyPr>
          <a:lstStyle/>
          <a:p>
            <a:r>
              <a:rPr lang="en-AU"/>
              <a:t>PRIORITY MAINTENANCE WORKS FOR 26/27</a:t>
            </a:r>
            <a:endParaRPr lang="en-NZ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7EC790A-80C8-311D-A6DF-0DD1B336902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096000" y="1419225"/>
            <a:ext cx="5483333" cy="5822107"/>
          </a:xfrm>
        </p:spPr>
        <p:txBody>
          <a:bodyPr vert="horz" lIns="0" tIns="0" rIns="0" bIns="0" rtlCol="0" anchor="t">
            <a:spAutoFit/>
          </a:bodyPr>
          <a:lstStyle/>
          <a:p>
            <a:r>
              <a:rPr lang="en-US" b="1"/>
              <a:t>Completion of 25/26 works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err="1">
                <a:latin typeface="Museo Sans 300"/>
              </a:rPr>
              <a:t>Oroua</a:t>
            </a:r>
            <a:r>
              <a:rPr lang="en-US">
                <a:latin typeface="Museo Sans 300"/>
              </a:rPr>
              <a:t> channel maintenance 1-13km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err="1">
                <a:latin typeface="Museo Sans 300"/>
              </a:rPr>
              <a:t>Pohangina</a:t>
            </a:r>
            <a:r>
              <a:rPr lang="en-US">
                <a:latin typeface="Museo Sans 300"/>
              </a:rPr>
              <a:t> channel maintenance 10-24km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Repair sites x4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Pole planting continued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r>
              <a:rPr lang="en-US" b="1"/>
              <a:t>New works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/>
              <a:t>Drain maintenance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err="1"/>
              <a:t>Tokeawa</a:t>
            </a:r>
            <a:r>
              <a:rPr lang="en-US"/>
              <a:t> Edge maintenance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err="1">
                <a:latin typeface="Museo Sans 300"/>
              </a:rPr>
              <a:t>Oroua</a:t>
            </a:r>
            <a:r>
              <a:rPr lang="en-US">
                <a:latin typeface="Museo Sans 300"/>
              </a:rPr>
              <a:t> </a:t>
            </a:r>
            <a:r>
              <a:rPr lang="en-US" err="1">
                <a:latin typeface="Museo Sans 300"/>
              </a:rPr>
              <a:t>Almadale</a:t>
            </a:r>
            <a:r>
              <a:rPr lang="en-US">
                <a:latin typeface="Museo Sans 300"/>
              </a:rPr>
              <a:t> to Coulters Line channel maintenance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err="1">
                <a:latin typeface="Museo Sans 300"/>
              </a:rPr>
              <a:t>Oroua</a:t>
            </a:r>
            <a:r>
              <a:rPr lang="en-US">
                <a:latin typeface="Museo Sans 300"/>
              </a:rPr>
              <a:t> channel maintenance 38-39km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err="1">
                <a:latin typeface="Museo Sans 300"/>
              </a:rPr>
              <a:t>Oroua</a:t>
            </a:r>
            <a:r>
              <a:rPr lang="en-US">
                <a:latin typeface="Museo Sans 300"/>
              </a:rPr>
              <a:t> channel maintenance 34km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D3B40B-D4BB-83E1-780B-706465AD01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54" y="1789381"/>
            <a:ext cx="5353663" cy="391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71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275E2-E49C-F441-0D22-6CEED17A16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17D72-FD39-F133-4F7C-FFB95A2C9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33" y="209149"/>
            <a:ext cx="11103207" cy="443198"/>
          </a:xfrm>
        </p:spPr>
        <p:txBody>
          <a:bodyPr/>
          <a:lstStyle/>
          <a:p>
            <a:r>
              <a:rPr lang="en-GB" sz="3200">
                <a:latin typeface="Museo Sans 900"/>
              </a:rPr>
              <a:t>Repair priorities – all repairs merged list $1.45M (33 jobs)</a:t>
            </a:r>
            <a:endParaRPr lang="en-NZ" sz="3200">
              <a:latin typeface="Museo Sans 90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8B1CFA3-B36D-70C8-8E74-96DC5696DA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11270"/>
              </p:ext>
            </p:extLst>
          </p:nvPr>
        </p:nvGraphicFramePr>
        <p:xfrm>
          <a:off x="418233" y="2616590"/>
          <a:ext cx="4925290" cy="4167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5058">
                  <a:extLst>
                    <a:ext uri="{9D8B030D-6E8A-4147-A177-3AD203B41FA5}">
                      <a16:colId xmlns:a16="http://schemas.microsoft.com/office/drawing/2014/main" val="1489107018"/>
                    </a:ext>
                  </a:extLst>
                </a:gridCol>
                <a:gridCol w="985058">
                  <a:extLst>
                    <a:ext uri="{9D8B030D-6E8A-4147-A177-3AD203B41FA5}">
                      <a16:colId xmlns:a16="http://schemas.microsoft.com/office/drawing/2014/main" val="727458650"/>
                    </a:ext>
                  </a:extLst>
                </a:gridCol>
                <a:gridCol w="985058">
                  <a:extLst>
                    <a:ext uri="{9D8B030D-6E8A-4147-A177-3AD203B41FA5}">
                      <a16:colId xmlns:a16="http://schemas.microsoft.com/office/drawing/2014/main" val="1670281513"/>
                    </a:ext>
                  </a:extLst>
                </a:gridCol>
                <a:gridCol w="985058">
                  <a:extLst>
                    <a:ext uri="{9D8B030D-6E8A-4147-A177-3AD203B41FA5}">
                      <a16:colId xmlns:a16="http://schemas.microsoft.com/office/drawing/2014/main" val="41878410"/>
                    </a:ext>
                  </a:extLst>
                </a:gridCol>
                <a:gridCol w="985058">
                  <a:extLst>
                    <a:ext uri="{9D8B030D-6E8A-4147-A177-3AD203B41FA5}">
                      <a16:colId xmlns:a16="http://schemas.microsoft.com/office/drawing/2014/main" val="409015362"/>
                    </a:ext>
                  </a:extLst>
                </a:gridCol>
              </a:tblGrid>
              <a:tr h="28818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Order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NZ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River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Priority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NZ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Engineer’s Estimate ($)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Progress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51392867"/>
                  </a:ext>
                </a:extLst>
              </a:tr>
              <a:tr h="2027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Ōroua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30000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Scheduled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2959299"/>
                  </a:ext>
                </a:extLst>
              </a:tr>
              <a:tr h="2027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Ōroua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75,000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Scheduled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8718153"/>
                  </a:ext>
                </a:extLst>
              </a:tr>
              <a:tr h="2027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Pohangina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GB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0,000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Scheduled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8346892"/>
                  </a:ext>
                </a:extLst>
              </a:tr>
              <a:tr h="20277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P1 subtotal</a:t>
                      </a:r>
                    </a:p>
                  </a:txBody>
                  <a:tcPr marL="9525" marR="85725" marT="9525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165,000</a:t>
                      </a:r>
                    </a:p>
                  </a:txBody>
                  <a:tcPr marL="9525" marR="85725" marT="9525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NZ" sz="11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139996"/>
                  </a:ext>
                </a:extLst>
              </a:tr>
              <a:tr h="2027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Pohangina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GB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10,000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Planning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0828535"/>
                  </a:ext>
                </a:extLst>
              </a:tr>
              <a:tr h="2027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Ōroua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15,000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Planning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1559652"/>
                  </a:ext>
                </a:extLst>
              </a:tr>
              <a:tr h="2027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Ōroua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6,000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Planning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0725169"/>
                  </a:ext>
                </a:extLst>
              </a:tr>
              <a:tr h="2027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Pohangina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49,000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Planning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1422461"/>
                  </a:ext>
                </a:extLst>
              </a:tr>
              <a:tr h="2027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Pohangina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6,000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Planning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23398956"/>
                  </a:ext>
                </a:extLst>
              </a:tr>
              <a:tr h="2027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Ōroua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60,000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Planning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41693231"/>
                  </a:ext>
                </a:extLst>
              </a:tr>
              <a:tr h="2027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Pohangina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22,500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Planning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11543144"/>
                  </a:ext>
                </a:extLst>
              </a:tr>
              <a:tr h="2027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Ōroua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15,000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Planning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29580401"/>
                  </a:ext>
                </a:extLst>
              </a:tr>
              <a:tr h="2027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Pohangina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60,000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Planning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1009492"/>
                  </a:ext>
                </a:extLst>
              </a:tr>
              <a:tr h="2027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Ōroua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100,000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Planning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1746646"/>
                  </a:ext>
                </a:extLst>
              </a:tr>
              <a:tr h="2027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Ōroua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40,000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Planning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2554818"/>
                  </a:ext>
                </a:extLst>
              </a:tr>
              <a:tr h="2027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Ōroua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35,000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Planning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78132758"/>
                  </a:ext>
                </a:extLst>
              </a:tr>
              <a:tr h="2027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Pohangina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22,500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Planning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9243932"/>
                  </a:ext>
                </a:extLst>
              </a:tr>
              <a:tr h="2027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Pohangina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15,000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Planning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74062969"/>
                  </a:ext>
                </a:extLst>
              </a:tr>
              <a:tr h="202775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P2 subtotal</a:t>
                      </a:r>
                    </a:p>
                  </a:txBody>
                  <a:tcPr marL="9525" marR="85725" marT="9525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556,000</a:t>
                      </a:r>
                    </a:p>
                  </a:txBody>
                  <a:tcPr marL="9525" marR="85725" marT="9525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887666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CED7AA4-28A4-A5E3-D47F-F63096F6BB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3899201"/>
              </p:ext>
            </p:extLst>
          </p:nvPr>
        </p:nvGraphicFramePr>
        <p:xfrm>
          <a:off x="5548119" y="961824"/>
          <a:ext cx="5105400" cy="40075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1080">
                  <a:extLst>
                    <a:ext uri="{9D8B030D-6E8A-4147-A177-3AD203B41FA5}">
                      <a16:colId xmlns:a16="http://schemas.microsoft.com/office/drawing/2014/main" val="1489107018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727458650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1670281513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41878410"/>
                    </a:ext>
                  </a:extLst>
                </a:gridCol>
                <a:gridCol w="1021080">
                  <a:extLst>
                    <a:ext uri="{9D8B030D-6E8A-4147-A177-3AD203B41FA5}">
                      <a16:colId xmlns:a16="http://schemas.microsoft.com/office/drawing/2014/main" val="409015362"/>
                    </a:ext>
                  </a:extLst>
                </a:gridCol>
              </a:tblGrid>
              <a:tr h="22225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Ōroua</a:t>
                      </a:r>
                    </a:p>
                  </a:txBody>
                  <a:tcPr marL="857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buNone/>
                      </a:pPr>
                      <a:r>
                        <a:rPr lang="en-N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P3</a:t>
                      </a:r>
                    </a:p>
                  </a:txBody>
                  <a:tcPr marL="9525" marR="857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60,000</a:t>
                      </a:r>
                    </a:p>
                  </a:txBody>
                  <a:tcPr marL="9525" marR="857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Planning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4341563"/>
                  </a:ext>
                </a:extLst>
              </a:tr>
              <a:tr h="22225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Ōroua</a:t>
                      </a:r>
                    </a:p>
                  </a:txBody>
                  <a:tcPr marL="85725" marR="9525" marT="9525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P3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5,000</a:t>
                      </a:r>
                    </a:p>
                  </a:txBody>
                  <a:tcPr marL="9525" marR="85725" marT="9525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Planning</a:t>
                      </a:r>
                    </a:p>
                  </a:txBody>
                  <a:tcPr marL="9525" marR="9525" marT="9525" marB="0" anchor="ctr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392867"/>
                  </a:ext>
                </a:extLst>
              </a:tr>
              <a:tr h="20383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Ōroua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45,000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Planning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2959299"/>
                  </a:ext>
                </a:extLst>
              </a:tr>
              <a:tr h="20383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Ōroua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80,000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Planning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8718153"/>
                  </a:ext>
                </a:extLst>
              </a:tr>
              <a:tr h="20383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Pohangina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25,000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Planning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8346892"/>
                  </a:ext>
                </a:extLst>
              </a:tr>
              <a:tr h="20383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Ōroua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20,000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Planning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69139996"/>
                  </a:ext>
                </a:extLst>
              </a:tr>
              <a:tr h="20383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Pohangina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150,000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Planning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90828535"/>
                  </a:ext>
                </a:extLst>
              </a:tr>
              <a:tr h="20383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Pohangina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45,000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Planning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21559652"/>
                  </a:ext>
                </a:extLst>
              </a:tr>
              <a:tr h="20383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Pohangina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50,000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Planning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00725169"/>
                  </a:ext>
                </a:extLst>
              </a:tr>
              <a:tr h="20383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Ōroua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65,000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Planning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01422461"/>
                  </a:ext>
                </a:extLst>
              </a:tr>
              <a:tr h="20383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Pohangina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P3?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100,000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Planning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23398956"/>
                  </a:ext>
                </a:extLst>
              </a:tr>
              <a:tr h="20383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Pohangina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40,000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Planning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41693231"/>
                  </a:ext>
                </a:extLst>
              </a:tr>
              <a:tr h="20383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P3 subtotal</a:t>
                      </a:r>
                    </a:p>
                  </a:txBody>
                  <a:tcPr marL="9525" marR="85725" marT="9525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685,000</a:t>
                      </a:r>
                    </a:p>
                  </a:txBody>
                  <a:tcPr marL="9525" marR="85725" marT="9525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1543144"/>
                  </a:ext>
                </a:extLst>
              </a:tr>
              <a:tr h="20383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Pohangina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45,000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Planning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29580401"/>
                  </a:ext>
                </a:extLst>
              </a:tr>
              <a:tr h="20383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Pohangina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45,000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Planning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31009492"/>
                  </a:ext>
                </a:extLst>
              </a:tr>
              <a:tr h="20383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Ōroua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2,000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Planning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91746646"/>
                  </a:ext>
                </a:extLst>
              </a:tr>
              <a:tr h="203833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Pohangina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65,000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 Planning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2554818"/>
                  </a:ext>
                </a:extLst>
              </a:tr>
              <a:tr h="204247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5725" marR="9525" marT="9525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P4 subtotal</a:t>
                      </a:r>
                    </a:p>
                  </a:txBody>
                  <a:tcPr marL="9525" marR="85725" marT="9525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157,000</a:t>
                      </a:r>
                    </a:p>
                  </a:txBody>
                  <a:tcPr marL="9525" marR="85725" marT="9525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132758"/>
                  </a:ext>
                </a:extLst>
              </a:tr>
              <a:tr h="301314"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lvl="1" algn="ctr" rtl="0" fontAlgn="ctr">
                        <a:buNone/>
                      </a:pPr>
                      <a:r>
                        <a:rPr lang="en-NZ" sz="1000" b="1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FUTURE WORK TOTAL</a:t>
                      </a:r>
                    </a:p>
                  </a:txBody>
                  <a:tcPr marL="85725" marR="9525" marT="9525" marB="0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9525" marR="85725" marT="9525" marB="0" anchor="ctr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NZ" sz="1000" b="1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$1,458,473</a:t>
                      </a:r>
                    </a:p>
                  </a:txBody>
                  <a:tcPr marL="9525" marR="85725" marT="9525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4393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5ECFC40-F817-832B-5A42-B3C3F374FB24}"/>
              </a:ext>
            </a:extLst>
          </p:cNvPr>
          <p:cNvGraphicFramePr>
            <a:graphicFrameLocks noGrp="1"/>
          </p:cNvGraphicFramePr>
          <p:nvPr/>
        </p:nvGraphicFramePr>
        <p:xfrm>
          <a:off x="5548120" y="4965168"/>
          <a:ext cx="5105399" cy="1354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1863">
                  <a:extLst>
                    <a:ext uri="{9D8B030D-6E8A-4147-A177-3AD203B41FA5}">
                      <a16:colId xmlns:a16="http://schemas.microsoft.com/office/drawing/2014/main" val="1489107018"/>
                    </a:ext>
                  </a:extLst>
                </a:gridCol>
                <a:gridCol w="1023384">
                  <a:extLst>
                    <a:ext uri="{9D8B030D-6E8A-4147-A177-3AD203B41FA5}">
                      <a16:colId xmlns:a16="http://schemas.microsoft.com/office/drawing/2014/main" val="727458650"/>
                    </a:ext>
                  </a:extLst>
                </a:gridCol>
                <a:gridCol w="1023384">
                  <a:extLst>
                    <a:ext uri="{9D8B030D-6E8A-4147-A177-3AD203B41FA5}">
                      <a16:colId xmlns:a16="http://schemas.microsoft.com/office/drawing/2014/main" val="1670281513"/>
                    </a:ext>
                  </a:extLst>
                </a:gridCol>
                <a:gridCol w="808519">
                  <a:extLst>
                    <a:ext uri="{9D8B030D-6E8A-4147-A177-3AD203B41FA5}">
                      <a16:colId xmlns:a16="http://schemas.microsoft.com/office/drawing/2014/main" val="41878410"/>
                    </a:ext>
                  </a:extLst>
                </a:gridCol>
                <a:gridCol w="1238249">
                  <a:extLst>
                    <a:ext uri="{9D8B030D-6E8A-4147-A177-3AD203B41FA5}">
                      <a16:colId xmlns:a16="http://schemas.microsoft.com/office/drawing/2014/main" val="409015362"/>
                    </a:ext>
                  </a:extLst>
                </a:gridCol>
              </a:tblGrid>
              <a:tr h="177716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Pohangina</a:t>
                      </a:r>
                    </a:p>
                  </a:txBody>
                  <a:tcPr marL="857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P5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(blank)</a:t>
                      </a:r>
                    </a:p>
                  </a:txBody>
                  <a:tcPr marL="9525" marR="857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in Scheme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1392867"/>
                  </a:ext>
                </a:extLst>
              </a:tr>
              <a:tr h="162987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Tokeawa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(blank)</a:t>
                      </a: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a Repair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2959299"/>
                  </a:ext>
                </a:extLst>
              </a:tr>
              <a:tr h="25588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Ōroua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NZ" sz="1000" b="0" i="0" u="none" strike="sng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10,000.00 </a:t>
                      </a:r>
                      <a:endParaRPr lang="en-NZ" sz="1000" b="0" i="0" u="none" strike="noStrike">
                        <a:solidFill>
                          <a:srgbClr val="15608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Landowner Not Sure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18718153"/>
                  </a:ext>
                </a:extLst>
              </a:tr>
              <a:tr h="255882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Ōroua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NZ" sz="1000" b="0" i="0" u="none" strike="sng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44,000.00 </a:t>
                      </a:r>
                      <a:endParaRPr lang="en-NZ" sz="1000" b="0" i="0" u="none" strike="noStrike">
                        <a:solidFill>
                          <a:srgbClr val="15608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Landowner Not Sure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48346892"/>
                  </a:ext>
                </a:extLst>
              </a:tr>
              <a:tr h="162987"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Ōroua</a:t>
                      </a:r>
                    </a:p>
                  </a:txBody>
                  <a:tcPr marL="857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NZ" sz="1000" b="0" i="0" u="none" strike="sng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45,000.00 </a:t>
                      </a:r>
                      <a:endParaRPr lang="en-NZ" sz="1000" b="0" i="0" u="none" strike="noStrike">
                        <a:solidFill>
                          <a:srgbClr val="156082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Work Completed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69139996"/>
                  </a:ext>
                </a:extLst>
              </a:tr>
              <a:tr h="33899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Work no longer on future work list</a:t>
                      </a:r>
                    </a:p>
                  </a:txBody>
                  <a:tcPr marL="9525" marR="95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9525" marR="85725" marT="9525" marB="0" anchor="ctr"/>
                </a:tc>
                <a:tc>
                  <a:txBody>
                    <a:bodyPr/>
                    <a:lstStyle/>
                    <a:p>
                      <a:pPr algn="r" rtl="0" fontAlgn="ctr">
                        <a:buNone/>
                      </a:pPr>
                      <a:r>
                        <a:rPr lang="en-NZ" sz="1000" b="0" i="0" u="none" strike="noStrike">
                          <a:solidFill>
                            <a:srgbClr val="156082"/>
                          </a:solidFill>
                          <a:effectLst/>
                          <a:latin typeface="Calibri" panose="020F0502020204030204" pitchFamily="34" charset="0"/>
                        </a:rPr>
                        <a:t>$99,000</a:t>
                      </a:r>
                    </a:p>
                  </a:txBody>
                  <a:tcPr marL="9525" marR="85725" marT="9525" marB="0" anchor="ctr"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n-NZ" sz="11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0828535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B203FEF-FEFB-9FC6-54FF-AF47EE0504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085657"/>
              </p:ext>
            </p:extLst>
          </p:nvPr>
        </p:nvGraphicFramePr>
        <p:xfrm>
          <a:off x="418234" y="930547"/>
          <a:ext cx="4925289" cy="16050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105">
                  <a:extLst>
                    <a:ext uri="{9D8B030D-6E8A-4147-A177-3AD203B41FA5}">
                      <a16:colId xmlns:a16="http://schemas.microsoft.com/office/drawing/2014/main" val="1538565141"/>
                    </a:ext>
                  </a:extLst>
                </a:gridCol>
                <a:gridCol w="4596184">
                  <a:extLst>
                    <a:ext uri="{9D8B030D-6E8A-4147-A177-3AD203B41FA5}">
                      <a16:colId xmlns:a16="http://schemas.microsoft.com/office/drawing/2014/main" val="1674819851"/>
                    </a:ext>
                  </a:extLst>
                </a:gridCol>
              </a:tblGrid>
              <a:tr h="21727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NZ" sz="10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buNone/>
                      </a:pPr>
                      <a:r>
                        <a:rPr lang="en-NZ" sz="1000" b="1" i="0" u="none" strike="noStrike" kern="120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Priority definitions &amp; prerequisites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03511867"/>
                  </a:ext>
                </a:extLst>
              </a:tr>
              <a:tr h="21727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NZ" sz="900" b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P1</a:t>
                      </a:r>
                      <a:endParaRPr lang="en-NZ" sz="9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NZ" sz="900" i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Parcel-land or Infrastructure (House or cowshed) at risk</a:t>
                      </a:r>
                      <a:endParaRPr lang="en-NZ" sz="9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23608424"/>
                  </a:ext>
                </a:extLst>
              </a:tr>
              <a:tr h="21727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NZ" sz="900" b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P2</a:t>
                      </a:r>
                      <a:endParaRPr lang="en-NZ" sz="9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NZ" sz="900" i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Fragile asset under threat or a ‘quick win’</a:t>
                      </a:r>
                      <a:endParaRPr lang="en-NZ" sz="9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3770923"/>
                  </a:ext>
                </a:extLst>
              </a:tr>
              <a:tr h="410307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NZ" sz="900" b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P3</a:t>
                      </a:r>
                      <a:endParaRPr lang="en-NZ" sz="9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NZ" sz="900" i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Parcel-land or Scheme asset (River structure) at risk</a:t>
                      </a:r>
                      <a:endParaRPr lang="en-NZ" sz="9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45081101"/>
                  </a:ext>
                </a:extLst>
              </a:tr>
              <a:tr h="325641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NZ" sz="900" b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P4</a:t>
                      </a:r>
                      <a:endParaRPr lang="en-NZ" sz="9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NZ" sz="900" i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Parcel-land with no asset (River structure) at risk / Accretion land / No recent investment / Farming infrastructure (Fence, Farm race, Irrigation equipment) at risk</a:t>
                      </a:r>
                      <a:endParaRPr lang="en-NZ" sz="9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29340691"/>
                  </a:ext>
                </a:extLst>
              </a:tr>
              <a:tr h="217270">
                <a:tc>
                  <a:txBody>
                    <a:bodyPr/>
                    <a:lstStyle/>
                    <a:p>
                      <a:pPr algn="r">
                        <a:buNone/>
                      </a:pPr>
                      <a:r>
                        <a:rPr lang="en-NZ" sz="900" b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P5</a:t>
                      </a:r>
                      <a:endParaRPr lang="en-NZ" sz="9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NZ" sz="900" i="1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  <a:ea typeface="Aptos" panose="020B0004020202020204" pitchFamily="34" charset="0"/>
                          <a:cs typeface="Aptos" panose="020B0004020202020204" pitchFamily="34" charset="0"/>
                        </a:rPr>
                        <a:t>Completed or Cancelled</a:t>
                      </a:r>
                      <a:endParaRPr lang="en-NZ" sz="9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Aptos" panose="020B00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500977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2453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445630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s Regional Council">
  <a:themeElements>
    <a:clrScheme name="Horizons Regional Council">
      <a:dk1>
        <a:srgbClr val="243746"/>
      </a:dk1>
      <a:lt1>
        <a:srgbClr val="FFFFFF"/>
      </a:lt1>
      <a:dk2>
        <a:srgbClr val="44546A"/>
      </a:dk2>
      <a:lt2>
        <a:srgbClr val="FFFFFF"/>
      </a:lt2>
      <a:accent1>
        <a:srgbClr val="007DA5"/>
      </a:accent1>
      <a:accent2>
        <a:srgbClr val="499361"/>
      </a:accent2>
      <a:accent3>
        <a:srgbClr val="BB4926"/>
      </a:accent3>
      <a:accent4>
        <a:srgbClr val="FFFFFF"/>
      </a:accent4>
      <a:accent5>
        <a:srgbClr val="243746"/>
      </a:accent5>
      <a:accent6>
        <a:srgbClr val="000000"/>
      </a:accent6>
      <a:hlink>
        <a:srgbClr val="00A7CF"/>
      </a:hlink>
      <a:folHlink>
        <a:srgbClr val="00A7C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FA7AAA5D-8DAA-4D4F-8273-89C81CA0F600}" vid="{79224EAD-0B0A-5B48-A36A-436E6E7EC9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oject xmlns="9494bce5-a140-4a0f-8002-f9f1cb412e06">NA</Project>
    <Category2 xmlns="9494bce5-a140-4a0f-8002-f9f1cb412e06">NA</Category2>
    <Activity xmlns="9494bce5-a140-4a0f-8002-f9f1cb412e06">Schemes</Activity>
    <Subactivity xmlns="9494bce5-a140-4a0f-8002-f9f1cb412e06">Pohangina-Oroua Sub Committee</Subactivity>
    <FunctionGroup xmlns="9494bce5-a140-4a0f-8002-f9f1cb412e06">Environmental Stewardship</FunctionGroup>
    <Team xmlns="9494bce5-a140-4a0f-8002-f9f1cb412e06">Flood Protection and Drainage</Team>
    <SecurityClassification xmlns="9494bce5-a140-4a0f-8002-f9f1cb412e06">Unclassified</SecurityClassification>
    <SetLabel xmlns="9494bce5-a140-4a0f-8002-f9f1cb412e06">RETAIN</SetLabel>
    <Function xmlns="9494bce5-a140-4a0f-8002-f9f1cb412e06">Flood Protection and Drainage</Function>
    <SetSensitivity xmlns="1cac9bea-d09c-48b0-9841-7eb5347add9c">NOT SET</SetSensitivity>
    <Level1 xmlns="cc6bf0b3-ec53-49a8-bfa1-84eeadf7753b">NA</Level1>
    <Case xmlns="9494bce5-a140-4a0f-8002-f9f1cb412e06">Pohangina - Ōroua</Case>
    <Category1 xmlns="9494bce5-a140-4a0f-8002-f9f1cb412e06">NA</Category1>
    <AggregationStatus xmlns="9494bce5-a140-4a0f-8002-f9f1cb412e06">Normal</AggregationStatus>
    <Level2 xmlns="cc6bf0b3-ec53-49a8-bfa1-84eeadf7753b">NA</Level2>
    <Channel xmlns="9494bce5-a140-4a0f-8002-f9f1cb412e06">NA</Channel>
    <Iwi xmlns="cc6bf0b3-ec53-49a8-bfa1-84eeadf7753b">NA</Iwi>
    <Year xmlns="9494bce5-a140-4a0f-8002-f9f1cb412e06">NA</Year>
    <PRAType xmlns="9494bce5-a140-4a0f-8002-f9f1cb412e06">Doc</PRAType>
    <Level3 xmlns="cc6bf0b3-ec53-49a8-bfa1-84eeadf7753b">NA</Level3>
    <ILFrom xmlns="9494bce5-a140-4a0f-8002-f9f1cb412e06" xsi:nil="true"/>
    <PRAText5 xmlns="9494bce5-a140-4a0f-8002-f9f1cb412e06" xsi:nil="true"/>
    <To xmlns="9494bce5-a140-4a0f-8002-f9f1cb412e06" xsi:nil="true"/>
    <Narrative xmlns="9494bce5-a140-4a0f-8002-f9f1cb412e06" xsi:nil="true"/>
    <TaxCatchAll xmlns="9494bce5-a140-4a0f-8002-f9f1cb412e06" xsi:nil="true"/>
    <DocumentType xmlns="9494bce5-a140-4a0f-8002-f9f1cb412e06">PRESENTATION</DocumentType>
    <PRAText2 xmlns="9494bce5-a140-4a0f-8002-f9f1cb412e06" xsi:nil="true"/>
    <wic_System_GPS_Longitude xmlns="cc6bf0b3-ec53-49a8-bfa1-84eeadf7753b" xsi:nil="true"/>
    <zLegacyDocID xmlns="9494bce5-a140-4a0f-8002-f9f1cb412e06" xsi:nil="true"/>
    <OverrideLabel xmlns="1cac9bea-d09c-48b0-9841-7eb5347add9c" xsi:nil="true"/>
    <zLegacy xmlns="9494bce5-a140-4a0f-8002-f9f1cb412e06">Name: 20250806 Pohangina Oroua repairs presentation.pptx
Location: \\file\herman\P\RD\05\23\Presentations\2025\20250806 Pohangina Oroua repairs presentation.pptx
Created: 08/06/2025 15:48:28
Modified: 08/07/2025 08:47:53
MigrationGroup: WG3 RDDesignEng</zLegacy>
    <MailPreviewData xmlns="9494bce5-a140-4a0f-8002-f9f1cb412e06" xsi:nil="true"/>
    <zMigrationID xmlns="9fd1dc28-fc3b-4322-8384-038ea5b923f5">1ef5423b-a663-4c5f-8f3e-6f1c900aed59</zMigrationID>
    <PRADateTrigger xmlns="9494bce5-a140-4a0f-8002-f9f1cb412e06" xsi:nil="true"/>
    <CaseType xmlns="cc6bf0b3-ec53-49a8-bfa1-84eeadf7753b" xsi:nil="true"/>
    <_ExtendedDescription xmlns="http://schemas.microsoft.com/sharepoint/v3" xsi:nil="true"/>
    <CaseStatus xmlns="cc6bf0b3-ec53-49a8-bfa1-84eeadf7753b" xsi:nil="true"/>
    <HarmonieUIHidden xmlns="9494bce5-a140-4a0f-8002-f9f1cb412e06" xsi:nil="true"/>
    <Sent xmlns="9494bce5-a140-4a0f-8002-f9f1cb412e06" xsi:nil="true"/>
    <OriginalSubject xmlns="9494bce5-a140-4a0f-8002-f9f1cb412e06" xsi:nil="true"/>
    <zLegacyLocation xmlns="9494bce5-a140-4a0f-8002-f9f1cb412e06">
      <Url xsi:nil="true"/>
      <Description xsi:nil="true"/>
    </zLegacyLocation>
    <zLegacyJSON xmlns="9494bce5-a140-4a0f-8002-f9f1cb412e06">{
  "Modified": "2025-08-07T08:47:53.4448139",
  "Location": "\\\\file\\herman\\P\\RD\\05\\23\\Presentations\\2025\\20250806 Pohangina Oroua repairs presentation.pptx",
  "MigrationGroup": "WG3 RDDesignEng",
  "Created": "2025-08-06T15:48:28.1472668",
  "Name": "20250806 Pohangina Oroua repairs presentation.pptx"
}</zLegacyJSON>
    <PRADateDisposal xmlns="9494bce5-a140-4a0f-8002-f9f1cb412e06" xsi:nil="true"/>
    <CC xmlns="9494bce5-a140-4a0f-8002-f9f1cb412e06" xsi:nil="true"/>
    <lcf76f155ced4ddcb4097134ff3c332f xmlns="9fd1dc28-fc3b-4322-8384-038ea5b923f5">
      <Terms xmlns="http://schemas.microsoft.com/office/infopath/2007/PartnerControls"/>
    </lcf76f155ced4ddcb4097134ff3c332f>
    <g6f199ae27e04bb4be6ae0164db008e7 xmlns="9494bce5-a140-4a0f-8002-f9f1cb412e06">
      <Terms xmlns="http://schemas.microsoft.com/office/infopath/2007/PartnerControls"/>
    </g6f199ae27e04bb4be6ae0164db008e7>
    <PRAText1 xmlns="9494bce5-a140-4a0f-8002-f9f1cb412e06" xsi:nil="true"/>
    <PRAText4 xmlns="9494bce5-a140-4a0f-8002-f9f1cb412e06" xsi:nil="true"/>
    <zLegacyDocID0 xmlns="cc6bf0b3-ec53-49a8-bfa1-84eeadf7753b" xsi:nil="true"/>
    <wic_System_GPS_Latitude xmlns="cc6bf0b3-ec53-49a8-bfa1-84eeadf7753b" xsi:nil="true"/>
    <Received xmlns="9494bce5-a140-4a0f-8002-f9f1cb412e06" xsi:nil="true"/>
    <PRAText3 xmlns="1cac9bea-d09c-48b0-9841-7eb5347add9c" xsi:nil="true"/>
    <wic_System_Copyright xmlns="http://schemas.microsoft.com/sharepoint/v3/fields" xsi:nil="true"/>
    <wic_System_GPS_Altitude xmlns="cc6bf0b3-ec53-49a8-bfa1-84eeadf7753b" xsi:nil="true"/>
    <Comments xmlns="cc6bf0b3-ec53-49a8-bfa1-84eeadf7753b" xsi:nil="true"/>
    <RelatedPeople xmlns="9494bce5-a140-4a0f-8002-f9f1cb412e06">
      <UserInfo>
        <DisplayName/>
        <AccountId xsi:nil="true"/>
        <AccountType/>
      </UserInfo>
    </RelatedPeople>
    <DocumentSubType xmlns="9494bce5-a140-4a0f-8002-f9f1cb412e06" xsi:nil="true"/>
    <_dlc_DocIdUrl xmlns="9494bce5-a140-4a0f-8002-f9f1cb412e06">
      <Url>https://horizonsregionalcouncil.sharepoint.com/sites/wsp-FloodProtectDrain/_layouts/15/DocIdRedir.aspx?ID=HRCID-289519239-241530</Url>
      <Description>HRCID-289519239-241530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eDocument" ma:contentTypeID="0x010100153B67F6A0E2454F8601948211981F95007507659A8D10A74E8CA1333435997584" ma:contentTypeVersion="70" ma:contentTypeDescription="Create a new document." ma:contentTypeScope="" ma:versionID="6a1af339a27a974c0db07d7ab556f21e">
  <xsd:schema xmlns:xsd="http://www.w3.org/2001/XMLSchema" xmlns:xs="http://www.w3.org/2001/XMLSchema" xmlns:p="http://schemas.microsoft.com/office/2006/metadata/properties" xmlns:ns1="http://schemas.microsoft.com/sharepoint/v3" xmlns:ns2="cc6bf0b3-ec53-49a8-bfa1-84eeadf7753b" xmlns:ns3="1cac9bea-d09c-48b0-9841-7eb5347add9c" xmlns:ns4="9494bce5-a140-4a0f-8002-f9f1cb412e06" xmlns:ns5="9fd1dc28-fc3b-4322-8384-038ea5b923f5" xmlns:ns6="http://schemas.microsoft.com/sharepoint/v3/fields" targetNamespace="http://schemas.microsoft.com/office/2006/metadata/properties" ma:root="true" ma:fieldsID="c3409bdeb154716c9b4844a88aa86c40" ns1:_="" ns2:_="" ns3:_="" ns4:_="" ns5:_="" ns6:_="">
    <xsd:import namespace="http://schemas.microsoft.com/sharepoint/v3"/>
    <xsd:import namespace="cc6bf0b3-ec53-49a8-bfa1-84eeadf7753b"/>
    <xsd:import namespace="1cac9bea-d09c-48b0-9841-7eb5347add9c"/>
    <xsd:import namespace="9494bce5-a140-4a0f-8002-f9f1cb412e06"/>
    <xsd:import namespace="9fd1dc28-fc3b-4322-8384-038ea5b923f5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Comments" minOccurs="0"/>
                <xsd:element ref="ns3:OverrideLabel" minOccurs="0"/>
                <xsd:element ref="ns4:zLegacy" minOccurs="0"/>
                <xsd:element ref="ns4:AggregationStatus" minOccurs="0"/>
                <xsd:element ref="ns4:DocumentType" minOccurs="0"/>
                <xsd:element ref="ns3:SetSensitivity" minOccurs="0"/>
                <xsd:element ref="ns4:_dlc_DocIdUrl" minOccurs="0"/>
                <xsd:element ref="ns4:zLegacyJSON" minOccurs="0"/>
                <xsd:element ref="ns4:Function" minOccurs="0"/>
                <xsd:element ref="ns4:Activity" minOccurs="0"/>
                <xsd:element ref="ns4:Subactivity" minOccurs="0"/>
                <xsd:element ref="ns4:Case" minOccurs="0"/>
                <xsd:element ref="ns4:Category1" minOccurs="0"/>
                <xsd:element ref="ns4:Category2" minOccurs="0"/>
                <xsd:element ref="ns4:Team" minOccurs="0"/>
                <xsd:element ref="ns4:Channel" minOccurs="0"/>
                <xsd:element ref="ns4:Year" minOccurs="0"/>
                <xsd:element ref="ns4:PRAType" minOccurs="0"/>
                <xsd:element ref="ns4:SecurityClassification" minOccurs="0"/>
                <xsd:element ref="ns4:SetLabel" minOccurs="0"/>
                <xsd:element ref="ns1:_ExtendedDescription" minOccurs="0"/>
                <xsd:element ref="ns4:ILFrom" minOccurs="0"/>
                <xsd:element ref="ns4:HarmonieUIHidden" minOccurs="0"/>
                <xsd:element ref="ns4:Narrative" minOccurs="0"/>
                <xsd:element ref="ns4:OriginalSubject" minOccurs="0"/>
                <xsd:element ref="ns4:PRADateDisposal" minOccurs="0"/>
                <xsd:element ref="ns4:PRADateTrigger" minOccurs="0"/>
                <xsd:element ref="ns4:PRAText1" minOccurs="0"/>
                <xsd:element ref="ns4:PRAText2" minOccurs="0"/>
                <xsd:element ref="ns4:PRAText4" minOccurs="0"/>
                <xsd:element ref="ns4:PRAText5" minOccurs="0"/>
                <xsd:element ref="ns4:Project" minOccurs="0"/>
                <xsd:element ref="ns4:Received" minOccurs="0"/>
                <xsd:element ref="ns4:RelatedPeople" minOccurs="0"/>
                <xsd:element ref="ns4:Sent" minOccurs="0"/>
                <xsd:element ref="ns4:To" minOccurs="0"/>
                <xsd:element ref="ns4:zLegacyDocID" minOccurs="0"/>
                <xsd:element ref="ns4:zLegacyLocation" minOccurs="0"/>
                <xsd:element ref="ns4:FunctionGroup" minOccurs="0"/>
                <xsd:element ref="ns4:CC" minOccurs="0"/>
                <xsd:element ref="ns4:MailPreviewData" minOccurs="0"/>
                <xsd:element ref="ns3:PRAText3" minOccurs="0"/>
                <xsd:element ref="ns2:zLegacyDocID0" minOccurs="0"/>
                <xsd:element ref="ns2:CaseType" minOccurs="0"/>
                <xsd:element ref="ns2:CaseStatus" minOccurs="0"/>
                <xsd:element ref="ns2:Iwi" minOccurs="0"/>
                <xsd:element ref="ns2:Level1" minOccurs="0"/>
                <xsd:element ref="ns2:Level2" minOccurs="0"/>
                <xsd:element ref="ns2:Level3" minOccurs="0"/>
                <xsd:element ref="ns6:wic_System_Copyright" minOccurs="0"/>
                <xsd:element ref="ns2:wic_System_GPS_Altitude" minOccurs="0"/>
                <xsd:element ref="ns2:wic_System_GPS_Latitude" minOccurs="0"/>
                <xsd:element ref="ns2:wic_System_GPS_Longitude" minOccurs="0"/>
                <xsd:element ref="ns5:zMigrationID" minOccurs="0"/>
                <xsd:element ref="ns5:lcf76f155ced4ddcb4097134ff3c332f" minOccurs="0"/>
                <xsd:element ref="ns4:TaxCatchAll" minOccurs="0"/>
                <xsd:element ref="ns5:MediaServiceMetadata" minOccurs="0"/>
                <xsd:element ref="ns5:MediaServiceFastMetadata" minOccurs="0"/>
                <xsd:element ref="ns5:MediaServiceSearchProperties" minOccurs="0"/>
                <xsd:element ref="ns5:MediaServiceDateTaken" minOccurs="0"/>
                <xsd:element ref="ns5:MediaServiceGenerationTime" minOccurs="0"/>
                <xsd:element ref="ns5:MediaServiceEventHashCode" minOccurs="0"/>
                <xsd:element ref="ns5:MediaServiceOCR" minOccurs="0"/>
                <xsd:element ref="ns5:MediaServiceLocation" minOccurs="0"/>
                <xsd:element ref="ns5:MediaServiceBillingMetadata" minOccurs="0"/>
                <xsd:element ref="ns4:g6f199ae27e04bb4be6ae0164db008e7" minOccurs="0"/>
                <xsd:element ref="ns4:DocumentSubType" minOccurs="0"/>
                <xsd:element ref="ns5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ExtendedDescription" ma:index="24" nillable="true" ma:displayName="Description" ma:hidden="true" ma:internalName="_ExtendedDescription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6bf0b3-ec53-49a8-bfa1-84eeadf7753b" elementFormDefault="qualified">
    <xsd:import namespace="http://schemas.microsoft.com/office/2006/documentManagement/types"/>
    <xsd:import namespace="http://schemas.microsoft.com/office/infopath/2007/PartnerControls"/>
    <xsd:element name="Comments" ma:index="2" nillable="true" ma:displayName="Comments" ma:internalName="Comments" ma:readOnly="false">
      <xsd:simpleType>
        <xsd:restriction base="dms:Note">
          <xsd:maxLength value="255"/>
        </xsd:restriction>
      </xsd:simpleType>
    </xsd:element>
    <xsd:element name="zLegacyDocID0" ma:index="51" nillable="true" ma:displayName="zLegacyDocID" ma:hidden="true" ma:internalName="zLegacyDocID0" ma:readOnly="false">
      <xsd:simpleType>
        <xsd:restriction base="dms:Text">
          <xsd:maxLength value="255"/>
        </xsd:restriction>
      </xsd:simpleType>
    </xsd:element>
    <xsd:element name="CaseType" ma:index="52" nillable="true" ma:displayName="Case Type" ma:hidden="true" ma:indexed="true" ma:internalName="CaseType" ma:readOnly="false">
      <xsd:simpleType>
        <xsd:restriction base="dms:Text">
          <xsd:maxLength value="255"/>
        </xsd:restriction>
      </xsd:simpleType>
    </xsd:element>
    <xsd:element name="CaseStatus" ma:index="53" nillable="true" ma:displayName="Case Status" ma:hidden="true" ma:indexed="true" ma:internalName="CaseStatus" ma:readOnly="false">
      <xsd:simpleType>
        <xsd:restriction base="dms:Text">
          <xsd:maxLength value="255"/>
        </xsd:restriction>
      </xsd:simpleType>
    </xsd:element>
    <xsd:element name="Iwi" ma:index="54" nillable="true" ma:displayName="Iwi" ma:default="NA" ma:hidden="true" ma:internalName="Iwi" ma:readOnly="false">
      <xsd:simpleType>
        <xsd:restriction base="dms:Text">
          <xsd:maxLength value="255"/>
        </xsd:restriction>
      </xsd:simpleType>
    </xsd:element>
    <xsd:element name="Level1" ma:index="55" nillable="true" ma:displayName="Level 1" ma:default="NA" ma:hidden="true" ma:internalName="Level1" ma:readOnly="false">
      <xsd:simpleType>
        <xsd:restriction base="dms:Text">
          <xsd:maxLength value="255"/>
        </xsd:restriction>
      </xsd:simpleType>
    </xsd:element>
    <xsd:element name="Level2" ma:index="56" nillable="true" ma:displayName="Level 2" ma:default="NA" ma:hidden="true" ma:internalName="Level2" ma:readOnly="false">
      <xsd:simpleType>
        <xsd:restriction base="dms:Text">
          <xsd:maxLength value="255"/>
        </xsd:restriction>
      </xsd:simpleType>
    </xsd:element>
    <xsd:element name="Level3" ma:index="57" nillable="true" ma:displayName="Level 3" ma:default="NA" ma:hidden="true" ma:internalName="Level3" ma:readOnly="false">
      <xsd:simpleType>
        <xsd:restriction base="dms:Text">
          <xsd:maxLength value="255"/>
        </xsd:restriction>
      </xsd:simpleType>
    </xsd:element>
    <xsd:element name="wic_System_GPS_Altitude" ma:index="59" nillable="true" ma:displayName="GPS Altitude" ma:hidden="true" ma:internalName="wic_System_GPS_Altitude" ma:readOnly="false">
      <xsd:simpleType>
        <xsd:restriction base="dms:Text">
          <xsd:maxLength value="255"/>
        </xsd:restriction>
      </xsd:simpleType>
    </xsd:element>
    <xsd:element name="wic_System_GPS_Latitude" ma:index="60" nillable="true" ma:displayName="GPS Latitude" ma:hidden="true" ma:internalName="wic_System_GPS_Latitude" ma:readOnly="false">
      <xsd:simpleType>
        <xsd:restriction base="dms:Text">
          <xsd:maxLength value="255"/>
        </xsd:restriction>
      </xsd:simpleType>
    </xsd:element>
    <xsd:element name="wic_System_GPS_Longitude" ma:index="61" nillable="true" ma:displayName="GPS Longitude" ma:hidden="true" ma:internalName="wic_System_GPS_Longitude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ac9bea-d09c-48b0-9841-7eb5347add9c" elementFormDefault="qualified">
    <xsd:import namespace="http://schemas.microsoft.com/office/2006/documentManagement/types"/>
    <xsd:import namespace="http://schemas.microsoft.com/office/infopath/2007/PartnerControls"/>
    <xsd:element name="OverrideLabel" ma:index="3" nillable="true" ma:displayName="Override Label" ma:internalName="OverrideLabel" ma:readOnly="false">
      <xsd:simpleType>
        <xsd:restriction base="dms:Choice">
          <xsd:enumeration value="00"/>
          <xsd:enumeration value="D02M"/>
          <xsd:enumeration value="D02L"/>
          <xsd:enumeration value="D07M"/>
          <xsd:enumeration value="D07L"/>
          <xsd:enumeration value="D10M"/>
          <xsd:enumeration value="D10M"/>
          <xsd:enumeration value="RETAIN"/>
        </xsd:restriction>
      </xsd:simpleType>
    </xsd:element>
    <xsd:element name="SetSensitivity" ma:index="9" nillable="true" ma:displayName="Set Sensitivity" ma:default="NOT SET" ma:indexed="true" ma:internalName="SetSensitivity" ma:readOnly="false">
      <xsd:simpleType>
        <xsd:restriction base="dms:Text">
          <xsd:maxLength value="255"/>
        </xsd:restriction>
      </xsd:simpleType>
    </xsd:element>
    <xsd:element name="PRAText3" ma:index="48" nillable="true" ma:displayName="PRA Text 3" ma:hidden="true" ma:internalName="PRAText3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94bce5-a140-4a0f-8002-f9f1cb412e06" elementFormDefault="qualified">
    <xsd:import namespace="http://schemas.microsoft.com/office/2006/documentManagement/types"/>
    <xsd:import namespace="http://schemas.microsoft.com/office/infopath/2007/PartnerControls"/>
    <xsd:element name="zLegacy" ma:index="4" nillable="true" ma:displayName="zLegacy" ma:internalName="zLegacy" ma:readOnly="false">
      <xsd:simpleType>
        <xsd:restriction base="dms:Note"/>
      </xsd:simpleType>
    </xsd:element>
    <xsd:element name="AggregationStatus" ma:index="7" nillable="true" ma:displayName="Aggregation Status" ma:default="Normal" ma:format="Dropdown" ma:internalName="AggregationStatus" ma:readOnly="false">
      <xsd:simpleType>
        <xsd:union memberTypes="dms:Text">
          <xsd:simpleType>
            <xsd:restriction base="dms:Choice">
              <xsd:enumeration value="Delete Soon"/>
              <xsd:enumeration value="Transfer Soon"/>
              <xsd:enumeration value="Appraise Soon"/>
              <xsd:enumeration value="Delete"/>
              <xsd:enumeration value="Transfer"/>
              <xsd:enumeration value="Appraise"/>
              <xsd:enumeration value="Hold"/>
              <xsd:enumeration value="Normal"/>
              <xsd:enumeration value="Archive"/>
            </xsd:restriction>
          </xsd:simpleType>
        </xsd:union>
      </xsd:simpleType>
    </xsd:element>
    <xsd:element name="DocumentType" ma:index="8" nillable="true" ma:displayName="Document Type" ma:default="" ma:format="Dropdown" ma:internalName="DocumentType" ma:readOnly="false">
      <xsd:simpleType>
        <xsd:restriction base="dms:Choice">
          <xsd:enumeration value="CORRESPONDENCE"/>
          <xsd:enumeration value="CONTRACT, Variation, Agreement, Procurement"/>
          <xsd:enumeration value="LEGAL matter"/>
          <xsd:enumeration value="FINANCIAL related, Rates"/>
          <xsd:enumeration value="APPLICATION, consent related"/>
          <xsd:enumeration value="EMPLOYMENT related"/>
          <xsd:enumeration value="POLICY, Strategy, ByLaw"/>
          <xsd:enumeration value="MEETING related"/>
          <xsd:enumeration value="MEDIA, Photo, Image, Video"/>
          <xsd:enumeration value="DATA, tickets, model, calculation"/>
          <xsd:enumeration value="DRAWING, Plan, Map"/>
          <xsd:enumeration value="PUBLICATION material"/>
          <xsd:enumeration value="REPORT"/>
          <xsd:enumeration value="PRESENTATION"/>
          <xsd:enumeration value="PROCEDURE, SOP, Guide"/>
          <xsd:enumeration value="TEMPLATE, Form"/>
        </xsd:restriction>
      </xsd:simpleType>
    </xsd:element>
    <xsd:element name="_dlc_DocIdUrl" ma:index="10" nillable="true" ma:displayName="Document ID" ma:description="Permanent link to this document." ma:hidden="true" ma:internalName="_dlc_DocId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zLegacyJSON" ma:index="11" nillable="true" ma:displayName="zLegacyJSON" ma:hidden="true" ma:internalName="zLegacyJSON">
      <xsd:simpleType>
        <xsd:restriction base="dms:Note"/>
      </xsd:simpleType>
    </xsd:element>
    <xsd:element name="Function" ma:index="12" nillable="true" ma:displayName="Function" ma:default="Flood Protection and Drainage" ma:hidden="true" ma:internalName="Function" ma:readOnly="false">
      <xsd:simpleType>
        <xsd:restriction base="dms:Text">
          <xsd:maxLength value="255"/>
        </xsd:restriction>
      </xsd:simpleType>
    </xsd:element>
    <xsd:element name="Activity" ma:index="13" nillable="true" ma:displayName="Activity" ma:default="" ma:hidden="true" ma:internalName="Activity" ma:readOnly="false">
      <xsd:simpleType>
        <xsd:restriction base="dms:Text">
          <xsd:maxLength value="255"/>
        </xsd:restriction>
      </xsd:simpleType>
    </xsd:element>
    <xsd:element name="Subactivity" ma:index="14" nillable="true" ma:displayName="Subactivity" ma:default="Correspondence" ma:format="Dropdown" ma:hidden="true" ma:internalName="Subactivity" ma:readOnly="false">
      <xsd:simpleType>
        <xsd:union memberTypes="dms:Text">
          <xsd:simpleType>
            <xsd:restriction base="dms:Choice">
              <xsd:enumeration value="Correspondence"/>
              <xsd:enumeration value="Design"/>
              <xsd:enumeration value="Maps and Photos"/>
              <xsd:enumeration value="Presentations"/>
              <xsd:enumeration value="Rates"/>
              <xsd:enumeration value="Reports"/>
              <xsd:enumeration value="Scheme Liaison and AGM Meetings"/>
              <xsd:enumeration value="Works and Programmes"/>
              <xsd:enumeration value="Finance"/>
              <xsd:enumeration value="Consents and Compliance"/>
            </xsd:restriction>
          </xsd:simpleType>
        </xsd:union>
      </xsd:simpleType>
    </xsd:element>
    <xsd:element name="Case" ma:index="15" nillable="true" ma:displayName="Case" ma:default="NA" ma:hidden="true" ma:internalName="Case" ma:readOnly="false">
      <xsd:simpleType>
        <xsd:restriction base="dms:Text">
          <xsd:maxLength value="255"/>
        </xsd:restriction>
      </xsd:simpleType>
    </xsd:element>
    <xsd:element name="Category1" ma:index="16" nillable="true" ma:displayName="Category 1" ma:default="NA" ma:hidden="true" ma:internalName="Category1" ma:readOnly="false">
      <xsd:simpleType>
        <xsd:restriction base="dms:Text">
          <xsd:maxLength value="255"/>
        </xsd:restriction>
      </xsd:simpleType>
    </xsd:element>
    <xsd:element name="Category2" ma:index="17" nillable="true" ma:displayName="Category 2" ma:default="NA" ma:hidden="true" ma:internalName="Category2" ma:readOnly="false">
      <xsd:simpleType>
        <xsd:restriction base="dms:Text">
          <xsd:maxLength value="255"/>
        </xsd:restriction>
      </xsd:simpleType>
    </xsd:element>
    <xsd:element name="Team" ma:index="18" nillable="true" ma:displayName="Team" ma:default="Flood Protection and Drainage" ma:hidden="true" ma:internalName="Team" ma:readOnly="false">
      <xsd:simpleType>
        <xsd:restriction base="dms:Text">
          <xsd:maxLength value="255"/>
        </xsd:restriction>
      </xsd:simpleType>
    </xsd:element>
    <xsd:element name="Channel" ma:index="19" nillable="true" ma:displayName="Channel" ma:default="NA" ma:hidden="true" ma:internalName="Channel" ma:readOnly="false">
      <xsd:simpleType>
        <xsd:restriction base="dms:Text">
          <xsd:maxLength value="255"/>
        </xsd:restriction>
      </xsd:simpleType>
    </xsd:element>
    <xsd:element name="Year" ma:index="20" nillable="true" ma:displayName="Year" ma:default="NA" ma:hidden="true" ma:internalName="Year" ma:readOnly="false">
      <xsd:simpleType>
        <xsd:restriction base="dms:Text">
          <xsd:maxLength value="255"/>
        </xsd:restriction>
      </xsd:simpleType>
    </xsd:element>
    <xsd:element name="PRAType" ma:index="21" nillable="true" ma:displayName="PRA Type" ma:default="Doc" ma:hidden="true" ma:indexed="true" ma:internalName="PRAType" ma:readOnly="false">
      <xsd:simpleType>
        <xsd:restriction base="dms:Text">
          <xsd:maxLength value="255"/>
        </xsd:restriction>
      </xsd:simpleType>
    </xsd:element>
    <xsd:element name="SecurityClassification" ma:index="22" nillable="true" ma:displayName="Security Classification" ma:default="Unclassified" ma:format="Dropdown" ma:internalName="SecurityClassification">
      <xsd:simpleType>
        <xsd:restriction base="dms:Choice">
          <xsd:enumeration value="In confidence"/>
          <xsd:enumeration value="Sensitive"/>
          <xsd:enumeration value="Public"/>
          <xsd:enumeration value="Unclassified"/>
        </xsd:restriction>
      </xsd:simpleType>
    </xsd:element>
    <xsd:element name="SetLabel" ma:index="23" nillable="true" ma:displayName="Set Label" ma:default="RETAIN" ma:hidden="true" ma:indexed="true" ma:internalName="SetLabel" ma:readOnly="false">
      <xsd:simpleType>
        <xsd:restriction base="dms:Text">
          <xsd:maxLength value="255"/>
        </xsd:restriction>
      </xsd:simpleType>
    </xsd:element>
    <xsd:element name="ILFrom" ma:index="25" nillable="true" ma:displayName="From" ma:hidden="true" ma:internalName="ILFrom" ma:readOnly="false">
      <xsd:simpleType>
        <xsd:restriction base="dms:Text">
          <xsd:maxLength value="255"/>
        </xsd:restriction>
      </xsd:simpleType>
    </xsd:element>
    <xsd:element name="HarmonieUIHidden" ma:index="26" nillable="true" ma:displayName="HarmonieUIHidden" ma:hidden="true" ma:internalName="HarmonieUIHidden" ma:readOnly="false">
      <xsd:simpleType>
        <xsd:restriction base="dms:Text">
          <xsd:maxLength value="255"/>
        </xsd:restriction>
      </xsd:simpleType>
    </xsd:element>
    <xsd:element name="Narrative" ma:index="27" nillable="true" ma:displayName="Narrative" ma:hidden="true" ma:internalName="Narrative" ma:readOnly="false">
      <xsd:simpleType>
        <xsd:restriction base="dms:Note"/>
      </xsd:simpleType>
    </xsd:element>
    <xsd:element name="OriginalSubject" ma:index="28" nillable="true" ma:displayName="Original Subject" ma:hidden="true" ma:internalName="OriginalSubject" ma:readOnly="false">
      <xsd:simpleType>
        <xsd:restriction base="dms:Text">
          <xsd:maxLength value="255"/>
        </xsd:restriction>
      </xsd:simpleType>
    </xsd:element>
    <xsd:element name="PRADateDisposal" ma:index="29" nillable="true" ma:displayName="PRA Date Disposal" ma:format="DateOnly" ma:hidden="true" ma:internalName="PRADateDisposal" ma:readOnly="false">
      <xsd:simpleType>
        <xsd:restriction base="dms:DateTime"/>
      </xsd:simpleType>
    </xsd:element>
    <xsd:element name="PRADateTrigger" ma:index="30" nillable="true" ma:displayName="PRA Date Trigger" ma:format="DateOnly" ma:hidden="true" ma:internalName="PRADateTrigger" ma:readOnly="false">
      <xsd:simpleType>
        <xsd:restriction base="dms:DateTime"/>
      </xsd:simpleType>
    </xsd:element>
    <xsd:element name="PRAText1" ma:index="31" nillable="true" ma:displayName="PRA Text 1" ma:hidden="true" ma:internalName="PRAText1" ma:readOnly="false">
      <xsd:simpleType>
        <xsd:restriction base="dms:Text">
          <xsd:maxLength value="255"/>
        </xsd:restriction>
      </xsd:simpleType>
    </xsd:element>
    <xsd:element name="PRAText2" ma:index="32" nillable="true" ma:displayName="PRA Text 2" ma:hidden="true" ma:internalName="PRAText2" ma:readOnly="false">
      <xsd:simpleType>
        <xsd:restriction base="dms:Text">
          <xsd:maxLength value="255"/>
        </xsd:restriction>
      </xsd:simpleType>
    </xsd:element>
    <xsd:element name="PRAText4" ma:index="33" nillable="true" ma:displayName="PRA Text 4" ma:hidden="true" ma:internalName="PRAText4" ma:readOnly="false">
      <xsd:simpleType>
        <xsd:restriction base="dms:Text">
          <xsd:maxLength value="255"/>
        </xsd:restriction>
      </xsd:simpleType>
    </xsd:element>
    <xsd:element name="PRAText5" ma:index="34" nillable="true" ma:displayName="PRA Text 5" ma:hidden="true" ma:internalName="PRAText5" ma:readOnly="false">
      <xsd:simpleType>
        <xsd:restriction base="dms:Text">
          <xsd:maxLength value="255"/>
        </xsd:restriction>
      </xsd:simpleType>
    </xsd:element>
    <xsd:element name="Project" ma:index="35" nillable="true" ma:displayName="Project" ma:default="NA" ma:hidden="true" ma:internalName="Project" ma:readOnly="false">
      <xsd:simpleType>
        <xsd:restriction base="dms:Text">
          <xsd:maxLength value="255"/>
        </xsd:restriction>
      </xsd:simpleType>
    </xsd:element>
    <xsd:element name="Received" ma:index="36" nillable="true" ma:displayName="Received" ma:format="DateOnly" ma:hidden="true" ma:internalName="Received" ma:readOnly="false">
      <xsd:simpleType>
        <xsd:restriction base="dms:DateTime"/>
      </xsd:simpleType>
    </xsd:element>
    <xsd:element name="RelatedPeople" ma:index="37" nillable="true" ma:displayName="Related People" ma:hidden="true" ma:list="UserInfo" ma:SharePointGroup="0" ma:internalName="RelatedPeople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ent" ma:index="39" nillable="true" ma:displayName="Sent" ma:format="DateTime" ma:hidden="true" ma:internalName="Sent" ma:readOnly="false">
      <xsd:simpleType>
        <xsd:restriction base="dms:DateTime"/>
      </xsd:simpleType>
    </xsd:element>
    <xsd:element name="To" ma:index="40" nillable="true" ma:displayName="To" ma:hidden="true" ma:internalName="To" ma:readOnly="false">
      <xsd:simpleType>
        <xsd:restriction base="dms:Text">
          <xsd:maxLength value="255"/>
        </xsd:restriction>
      </xsd:simpleType>
    </xsd:element>
    <xsd:element name="zLegacyDocID" ma:index="41" nillable="true" ma:displayName="Legacy Doc ID" ma:hidden="true" ma:internalName="zLegacyDocID" ma:readOnly="false">
      <xsd:simpleType>
        <xsd:restriction base="dms:Text">
          <xsd:maxLength value="255"/>
        </xsd:restriction>
      </xsd:simpleType>
    </xsd:element>
    <xsd:element name="zLegacyLocation" ma:index="42" nillable="true" ma:displayName="zLegacyLocation" ma:format="Hyperlink" ma:hidden="true" ma:internalName="zLegacyLocation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FunctionGroup" ma:index="44" nillable="true" ma:displayName="Function Group" ma:default="Environmental Stewardship" ma:hidden="true" ma:internalName="FunctionGroup" ma:readOnly="false">
      <xsd:simpleType>
        <xsd:restriction base="dms:Text">
          <xsd:maxLength value="255"/>
        </xsd:restriction>
      </xsd:simpleType>
    </xsd:element>
    <xsd:element name="CC" ma:index="45" nillable="true" ma:displayName="CC" ma:hidden="true" ma:internalName="CC" ma:readOnly="false">
      <xsd:simpleType>
        <xsd:restriction base="dms:Text">
          <xsd:maxLength value="255"/>
        </xsd:restriction>
      </xsd:simpleType>
    </xsd:element>
    <xsd:element name="MailPreviewData" ma:index="46" nillable="true" ma:displayName="MailPreviewData" ma:hidden="true" ma:internalName="MailPreviewData" ma:readOnly="false">
      <xsd:simpleType>
        <xsd:restriction base="dms:Note"/>
      </xsd:simpleType>
    </xsd:element>
    <xsd:element name="TaxCatchAll" ma:index="65" nillable="true" ma:displayName="Taxonomy Catch All Column" ma:hidden="true" ma:list="{53fa2296-0779-42e4-b681-19b9a9d3e2c1}" ma:internalName="TaxCatchAll" ma:readOnly="false" ma:showField="CatchAllData" ma:web="9494bce5-a140-4a0f-8002-f9f1cb412e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6f199ae27e04bb4be6ae0164db008e7" ma:index="76" nillable="true" ma:taxonomy="true" ma:internalName="g6f199ae27e04bb4be6ae0164db008e7" ma:taxonomyFieldName="BusinessIDTagged" ma:displayName="Tag business IDs" ma:readOnly="false" ma:fieldId="{06f199ae-27e0-4bb4-be6a-e0164db008e7}" ma:taxonomyMulti="true" ma:sspId="2f3edb79-a8d9-4768-9276-43bf5eb1b67b" ma:termSetId="a71ef516-1310-46b8-a721-b8fddcf0c2c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SubType" ma:index="78" nillable="true" ma:displayName="IRIS Document Sub Type" ma:hidden="true" ma:internalName="DocumentSubType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d1dc28-fc3b-4322-8384-038ea5b923f5" elementFormDefault="qualified">
    <xsd:import namespace="http://schemas.microsoft.com/office/2006/documentManagement/types"/>
    <xsd:import namespace="http://schemas.microsoft.com/office/infopath/2007/PartnerControls"/>
    <xsd:element name="zMigrationID" ma:index="62" nillable="true" ma:displayName="zMigrationID" ma:hidden="true" ma:indexed="true" ma:internalName="zMigrationID" ma:readOnly="false">
      <xsd:simpleType>
        <xsd:restriction base="dms:Text"/>
      </xsd:simpleType>
    </xsd:element>
    <xsd:element name="lcf76f155ced4ddcb4097134ff3c332f" ma:index="64" nillable="true" ma:taxonomy="true" ma:internalName="lcf76f155ced4ddcb4097134ff3c332f" ma:taxonomyFieldName="MediaServiceImageTags" ma:displayName="Image Tags" ma:readOnly="false" ma:fieldId="{5cf76f15-5ced-4ddc-b409-7134ff3c332f}" ma:taxonomyMulti="true" ma:sspId="2f3edb79-a8d9-4768-9276-43bf5eb1b67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6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6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6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6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7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7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72" nillable="true" ma:displayName="Extracted Text" ma:hidden="true" ma:internalName="MediaServiceOCR" ma:readOnly="true">
      <xsd:simpleType>
        <xsd:restriction base="dms:Note"/>
      </xsd:simpleType>
    </xsd:element>
    <xsd:element name="MediaServiceLocation" ma:index="73" nillable="true" ma:displayName="Location" ma:hidden="true" ma:indexed="true" ma:internalName="MediaServiceLocation" ma:readOnly="true">
      <xsd:simpleType>
        <xsd:restriction base="dms:Text"/>
      </xsd:simpleType>
    </xsd:element>
    <xsd:element name="MediaServiceBillingMetadata" ma:index="74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LengthInSeconds" ma:index="7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58" nillable="true" ma:displayName="EXIF Copyright" ma:hidden="true" ma:internalName="wic_System_Copyright" ma:readOnly="fals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 ma:displayName="Subject"/>
        <xsd:element ref="dc:description" minOccurs="0" maxOccurs="1"/>
        <xsd:element name="keywords" minOccurs="0" maxOccurs="1" type="xsd:string" ma:displayName="Key 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325B766-BB54-45DC-ABB4-C3197854D67A}">
  <ds:schemaRefs>
    <ds:schemaRef ds:uri="1cac9bea-d09c-48b0-9841-7eb5347add9c"/>
    <ds:schemaRef ds:uri="9494bce5-a140-4a0f-8002-f9f1cb412e06"/>
    <ds:schemaRef ds:uri="9fd1dc28-fc3b-4322-8384-038ea5b923f5"/>
    <ds:schemaRef ds:uri="cc6bf0b3-ec53-49a8-bfa1-84eeadf7753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http://schemas.microsoft.com/sharepoint/v3/field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AAE317A-6AA2-417A-9447-437F6AFB6C9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8D8365-CB02-4ABC-899E-F411878F7B47}">
  <ds:schemaRefs>
    <ds:schemaRef ds:uri="1cac9bea-d09c-48b0-9841-7eb5347add9c"/>
    <ds:schemaRef ds:uri="9494bce5-a140-4a0f-8002-f9f1cb412e06"/>
    <ds:schemaRef ds:uri="9fd1dc28-fc3b-4322-8384-038ea5b923f5"/>
    <ds:schemaRef ds:uri="cc6bf0b3-ec53-49a8-bfa1-84eeadf7753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microsoft.com/sharepoint/v3/field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336E4147-0B61-4DAD-91C9-9C2D095D689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Horizons Regional Council</vt:lpstr>
      <vt:lpstr>Pohangina Oroua Scheme  12th June 2026   Venue: Te Ao Nui – Ruru Room </vt:lpstr>
      <vt:lpstr>Workflow process FOR ALL JOBS</vt:lpstr>
      <vt:lpstr>Work plan for remainder 25/26</vt:lpstr>
      <vt:lpstr>PRIORITY MAINTENANCE WORKS FOR 26/27</vt:lpstr>
      <vt:lpstr>Repair priorities – all repairs merged list $1.45M (33 jobs)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Manawatū District Schemes  3rd July 2025  Venue: Pohangina Hall</dc:title>
  <dc:creator>Emma Prouse</dc:creator>
  <cp:revision>9</cp:revision>
  <dcterms:created xsi:type="dcterms:W3CDTF">2025-06-26T22:36:26Z</dcterms:created>
  <dcterms:modified xsi:type="dcterms:W3CDTF">2026-06-10T05:44:00Z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0x010100153B67F6A0E2454F8601948211981F95007507659A8D10A74E8CA1333435997584</vt:lpwstr>
  </property>
  <property fmtid="{D5CDD505-2E9C-101B-9397-08002B2CF9AE}" pid="3" name="_dlc_DocIdUrl">
    <vt:lpwstr>https://horizonsregionalcouncil.sharepoint.com/sites/wsp-FloodProtectDrain/_layouts/15/DocIdRedir.aspx?ID=HRCID-289519239-169545, HRCID-289519239-169545</vt:lpwstr>
  </property>
  <property fmtid="{D5CDD505-2E9C-101B-9397-08002B2CF9AE}" pid="4" name="MediaServiceImageTags">
    <vt:lpwstr/>
  </property>
  <property fmtid="{D5CDD505-2E9C-101B-9397-08002B2CF9AE}" pid="5" name="BusinessIDTagged">
    <vt:lpwstr/>
  </property>
  <property fmtid="{D5CDD505-2E9C-101B-9397-08002B2CF9AE}" pid="6" name="_dlc_DocIdItemGuid">
    <vt:lpwstr>2508cfa8-1262-4ea0-a271-11b49f9d3696</vt:lpwstr>
  </property>
  <property fmtid="{D5CDD505-2E9C-101B-9397-08002B2CF9AE}" pid="7" name="_dlc_DocId">
    <vt:lpwstr>HRCID-289519239-241530</vt:lpwstr>
  </property>
</Properties>
</file>